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c15636f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c15636f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5049ed91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5049ed91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537e6a96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537e6a96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20ce6e5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20ce6e5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5049ed9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5049ed9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20ce6e5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20ce6e5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c3f6216f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c3f6216f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a9f3614d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a9f3614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20ce6e5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20ce6e5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Compile to executable to simplify start up and maintain source code security. For the reader's information, the YAML file type for defaults was chosen because it compiles well. Currently, there is no security on the code because it is raw Python.</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More complex data structure</a:t>
            </a:r>
            <a:endParaRPr sz="1200">
              <a:solidFill>
                <a:schemeClr val="accent1"/>
              </a:solidFill>
              <a:latin typeface="Proxima Nova"/>
              <a:ea typeface="Proxima Nova"/>
              <a:cs typeface="Proxima Nova"/>
              <a:sym typeface="Proxima Nova"/>
            </a:endParaRPr>
          </a:p>
          <a:p>
            <a:pPr indent="-304800" lvl="1" marL="9144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More variables/information on data collection</a:t>
            </a:r>
            <a:endParaRPr sz="1200">
              <a:solidFill>
                <a:schemeClr val="accent1"/>
              </a:solidFill>
              <a:latin typeface="Proxima Nova"/>
              <a:ea typeface="Proxima Nova"/>
              <a:cs typeface="Proxima Nova"/>
              <a:sym typeface="Proxima Nova"/>
            </a:endParaRPr>
          </a:p>
          <a:p>
            <a:pPr indent="-304800" lvl="1" marL="9144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Possibly a better structure than 2D numpy array; although, numpy was specifically chosen for computational speed and functions.</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Ability for user to modify settings such as graph color and markers. This functionality was began with the </a:t>
            </a:r>
            <a:r>
              <a:rPr i="1" lang="en" sz="1200">
                <a:solidFill>
                  <a:schemeClr val="accent1"/>
                </a:solidFill>
                <a:latin typeface="Proxima Nova"/>
                <a:ea typeface="Proxima Nova"/>
                <a:cs typeface="Proxima Nova"/>
                <a:sym typeface="Proxima Nova"/>
              </a:rPr>
              <a:t>GCConfigPopup</a:t>
            </a:r>
            <a:r>
              <a:rPr lang="en" sz="1200">
                <a:solidFill>
                  <a:schemeClr val="accent1"/>
                </a:solidFill>
                <a:latin typeface="Proxima Nova"/>
                <a:ea typeface="Proxima Nova"/>
                <a:cs typeface="Proxima Nova"/>
                <a:sym typeface="Proxima Nova"/>
              </a:rPr>
              <a:t> class but was left unconnected in the final product (version 4).</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Cutting/removing sections of data via a GUI tool.</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GUI tool for zooming and moving around the plot.</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Window/menu functionality to modify settings pertaining to the hardware (e.g. gas flow rate).</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Proper error handling through custom exception classes: the code should throw informational exceptions for the programmer/user during new code testing or hardware set up. For example, currently nothing is done when no open serial ports are found (most likely unconnected cord) and this causes errors further down execution.</a:t>
            </a:r>
            <a:endParaRPr sz="1200">
              <a:solidFill>
                <a:schemeClr val="accent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accent1"/>
              </a:buClr>
              <a:buSzPts val="1200"/>
              <a:buFont typeface="Proxima Nova"/>
              <a:buChar char="●"/>
            </a:pPr>
            <a:r>
              <a:rPr lang="en" sz="1200">
                <a:solidFill>
                  <a:schemeClr val="accent1"/>
                </a:solidFill>
                <a:latin typeface="Proxima Nova"/>
                <a:ea typeface="Proxima Nova"/>
                <a:cs typeface="Proxima Nova"/>
                <a:sym typeface="Proxima Nova"/>
              </a:rPr>
              <a:t>Printing to printer.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92588cc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92588cc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20ce6e55c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20ce6e55c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c3f6216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c3f6216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20ce6e5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20ce6e5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c15636f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c15636f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c3f6216f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c3f6216f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20ce6e55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20ce6e55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20ce6e55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20ce6e55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a92588c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a92588c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a92588c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a92588c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2" name="Google Shape;12;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Font typeface="Oswald"/>
              <a:buNone/>
              <a:defRPr sz="4000">
                <a:latin typeface="Oswald"/>
                <a:ea typeface="Oswald"/>
                <a:cs typeface="Oswald"/>
                <a:sym typeface="Oswald"/>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3" name="Google Shape;13;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400"/>
              <a:buNone/>
              <a:defRPr sz="2400">
                <a:solidFill>
                  <a:srgbClr val="000000"/>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a:off x="0" y="0"/>
            <a:ext cx="494100" cy="51435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3"/>
          <p:cNvSpPr txBox="1"/>
          <p:nvPr>
            <p:ph idx="1" type="body"/>
          </p:nvPr>
        </p:nvSpPr>
        <p:spPr>
          <a:xfrm>
            <a:off x="1028700" y="923875"/>
            <a:ext cx="7803600" cy="399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673500" y="-11100"/>
            <a:ext cx="99000" cy="5165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6"/>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8"/>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8"/>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9"/>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0"/>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0"/>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CC0000"/>
              </a:buClr>
              <a:buSzPts val="3000"/>
              <a:buFont typeface="Oswald"/>
              <a:buNone/>
              <a:defRPr sz="3000">
                <a:solidFill>
                  <a:srgbClr val="CC0000"/>
                </a:solidFill>
                <a:latin typeface="Oswald"/>
                <a:ea typeface="Oswald"/>
                <a:cs typeface="Oswald"/>
                <a:sym typeface="Oswald"/>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Proxima Nova"/>
              <a:buChar char="●"/>
              <a:defRPr sz="1800">
                <a:solidFill>
                  <a:schemeClr val="lt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15043" l="0" r="0" t="15050"/>
          <a:stretch/>
        </p:blipFill>
        <p:spPr>
          <a:xfrm>
            <a:off x="7772384" y="211576"/>
            <a:ext cx="1153218" cy="8061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digikey.com/product-detail/en/on-semiconductor/1N4148TR/1N4148FSCT-ND/9356376" TargetMode="External"/><Relationship Id="rId5" Type="http://schemas.openxmlformats.org/officeDocument/2006/relationships/hyperlink" Target="http://www.robot-italy.com/media/catalog/product/cache/4/image/d43192dcd82ea942982b4b1d2a6e2479/w/i/window.jpeg" TargetMode="External"/><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8.jpg"/><Relationship Id="rId5"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2"/>
          <p:cNvSpPr/>
          <p:nvPr/>
        </p:nvSpPr>
        <p:spPr>
          <a:xfrm>
            <a:off x="0" y="2928425"/>
            <a:ext cx="9144000" cy="2215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txBox="1"/>
          <p:nvPr>
            <p:ph type="ctrTitle"/>
          </p:nvPr>
        </p:nvSpPr>
        <p:spPr>
          <a:xfrm>
            <a:off x="157825" y="916750"/>
            <a:ext cx="8916900" cy="16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latin typeface="Oswald"/>
                <a:ea typeface="Oswald"/>
                <a:cs typeface="Oswald"/>
                <a:sym typeface="Oswald"/>
              </a:rPr>
              <a:t>Gas Chromatography</a:t>
            </a:r>
            <a:endParaRPr sz="3800">
              <a:latin typeface="Oswald"/>
              <a:ea typeface="Oswald"/>
              <a:cs typeface="Oswald"/>
              <a:sym typeface="Oswald"/>
            </a:endParaRPr>
          </a:p>
          <a:p>
            <a:pPr indent="0" lvl="0" marL="0" rtl="0" algn="ctr">
              <a:spcBef>
                <a:spcPts val="0"/>
              </a:spcBef>
              <a:spcAft>
                <a:spcPts val="0"/>
              </a:spcAft>
              <a:buNone/>
            </a:pPr>
            <a:r>
              <a:t/>
            </a:r>
            <a:endParaRPr sz="3800">
              <a:latin typeface="Oswald"/>
              <a:ea typeface="Oswald"/>
              <a:cs typeface="Oswald"/>
              <a:sym typeface="Oswald"/>
            </a:endParaRPr>
          </a:p>
        </p:txBody>
      </p:sp>
      <p:sp>
        <p:nvSpPr>
          <p:cNvPr id="58" name="Google Shape;58;p12"/>
          <p:cNvSpPr txBox="1"/>
          <p:nvPr>
            <p:ph idx="1" type="subTitle"/>
          </p:nvPr>
        </p:nvSpPr>
        <p:spPr>
          <a:xfrm>
            <a:off x="933500" y="3089625"/>
            <a:ext cx="2736000" cy="13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rPr>
              <a:t>Matthew McPartlan</a:t>
            </a:r>
            <a:endParaRPr>
              <a:solidFill>
                <a:srgbClr val="D9D9D9"/>
              </a:solidFill>
            </a:endParaRPr>
          </a:p>
          <a:p>
            <a:pPr indent="0" lvl="0" marL="0" rtl="0" algn="ctr">
              <a:spcBef>
                <a:spcPts val="0"/>
              </a:spcBef>
              <a:spcAft>
                <a:spcPts val="0"/>
              </a:spcAft>
              <a:buNone/>
            </a:pPr>
            <a:r>
              <a:rPr lang="en">
                <a:solidFill>
                  <a:srgbClr val="D9D9D9"/>
                </a:solidFill>
              </a:rPr>
              <a:t>Conor Green</a:t>
            </a:r>
            <a:endParaRPr>
              <a:solidFill>
                <a:srgbClr val="D9D9D9"/>
              </a:solidFill>
            </a:endParaRPr>
          </a:p>
          <a:p>
            <a:pPr indent="0" lvl="0" marL="0" rtl="0" algn="ctr">
              <a:spcBef>
                <a:spcPts val="0"/>
              </a:spcBef>
              <a:spcAft>
                <a:spcPts val="0"/>
              </a:spcAft>
              <a:buNone/>
            </a:pPr>
            <a:r>
              <a:t/>
            </a:r>
            <a:endParaRPr>
              <a:solidFill>
                <a:srgbClr val="D9D9D9"/>
              </a:solidFill>
            </a:endParaRPr>
          </a:p>
        </p:txBody>
      </p:sp>
      <p:sp>
        <p:nvSpPr>
          <p:cNvPr id="59" name="Google Shape;59;p12"/>
          <p:cNvSpPr txBox="1"/>
          <p:nvPr>
            <p:ph idx="1" type="subTitle"/>
          </p:nvPr>
        </p:nvSpPr>
        <p:spPr>
          <a:xfrm>
            <a:off x="4274275" y="3089625"/>
            <a:ext cx="4710600" cy="13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9D9D9"/>
                </a:solidFill>
              </a:rPr>
              <a:t>ELEC 402: Senior Project</a:t>
            </a:r>
            <a:endParaRPr>
              <a:solidFill>
                <a:srgbClr val="D9D9D9"/>
              </a:solidFill>
            </a:endParaRPr>
          </a:p>
          <a:p>
            <a:pPr indent="0" lvl="0" marL="0" rtl="0" algn="ctr">
              <a:spcBef>
                <a:spcPts val="0"/>
              </a:spcBef>
              <a:spcAft>
                <a:spcPts val="0"/>
              </a:spcAft>
              <a:buNone/>
            </a:pPr>
            <a:r>
              <a:rPr lang="en">
                <a:solidFill>
                  <a:srgbClr val="D9D9D9"/>
                </a:solidFill>
              </a:rPr>
              <a:t>Dr. Asghari</a:t>
            </a:r>
            <a:endParaRPr>
              <a:solidFill>
                <a:srgbClr val="D9D9D9"/>
              </a:solidFill>
            </a:endParaRPr>
          </a:p>
        </p:txBody>
      </p:sp>
      <p:sp>
        <p:nvSpPr>
          <p:cNvPr id="60" name="Google Shape;60;p12"/>
          <p:cNvSpPr/>
          <p:nvPr/>
        </p:nvSpPr>
        <p:spPr>
          <a:xfrm>
            <a:off x="3669500" y="3256450"/>
            <a:ext cx="30300" cy="622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of Hardware Features</a:t>
            </a:r>
            <a:endParaRPr/>
          </a:p>
        </p:txBody>
      </p:sp>
      <p:sp>
        <p:nvSpPr>
          <p:cNvPr id="142" name="Google Shape;142;p21"/>
          <p:cNvSpPr txBox="1"/>
          <p:nvPr>
            <p:ph idx="1" type="body"/>
          </p:nvPr>
        </p:nvSpPr>
        <p:spPr>
          <a:xfrm>
            <a:off x="1104900" y="1000075"/>
            <a:ext cx="49872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chemeClr val="accent1"/>
                </a:solidFill>
              </a:rPr>
              <a:t>Single Diode and Compressed Air</a:t>
            </a:r>
            <a:endParaRPr sz="4000">
              <a:solidFill>
                <a:schemeClr val="accent1"/>
              </a:solidFill>
            </a:endParaRPr>
          </a:p>
        </p:txBody>
      </p:sp>
      <p:sp>
        <p:nvSpPr>
          <p:cNvPr id="143" name="Google Shape;143;p21"/>
          <p:cNvSpPr txBox="1"/>
          <p:nvPr/>
        </p:nvSpPr>
        <p:spPr>
          <a:xfrm>
            <a:off x="1210700" y="1657950"/>
            <a:ext cx="4218000" cy="328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TRIAC controlled temperature</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Stability</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Overtemperature protection</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“Set and forget”</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Diode detector</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Tested to work in helium</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Compressed air is not as good</a:t>
            </a:r>
            <a:endParaRPr>
              <a:latin typeface="Proxima Nova"/>
              <a:ea typeface="Proxima Nova"/>
              <a:cs typeface="Proxima Nova"/>
              <a:sym typeface="Proxima Nova"/>
            </a:endParaRPr>
          </a:p>
          <a:p>
            <a:pPr indent="-317500" lvl="2" marL="1371600" rtl="0" algn="l">
              <a:spcBef>
                <a:spcPts val="0"/>
              </a:spcBef>
              <a:spcAft>
                <a:spcPts val="0"/>
              </a:spcAft>
              <a:buSzPts val="1400"/>
              <a:buFont typeface="Proxima Nova"/>
              <a:buChar char="■"/>
            </a:pPr>
            <a:r>
              <a:rPr lang="en">
                <a:latin typeface="Proxima Nova"/>
                <a:ea typeface="Proxima Nova"/>
                <a:cs typeface="Proxima Nova"/>
                <a:sym typeface="Proxima Nova"/>
              </a:rPr>
              <a:t>Low thermal conductivity difference between air and sample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Carrier flow control</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Regulated in two places</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Adjustable on instrument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Column head pressure gauge</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Gas inlet pressure guage</a:t>
            </a:r>
            <a:endParaRPr>
              <a:latin typeface="Proxima Nova"/>
              <a:ea typeface="Proxima Nova"/>
              <a:cs typeface="Proxima Nova"/>
              <a:sym typeface="Proxima Nova"/>
            </a:endParaRPr>
          </a:p>
        </p:txBody>
      </p:sp>
      <p:pic>
        <p:nvPicPr>
          <p:cNvPr id="144" name="Google Shape;144;p21"/>
          <p:cNvPicPr preferRelativeResize="0"/>
          <p:nvPr/>
        </p:nvPicPr>
        <p:blipFill>
          <a:blip r:embed="rId3">
            <a:alphaModFix/>
          </a:blip>
          <a:stretch>
            <a:fillRect/>
          </a:stretch>
        </p:blipFill>
        <p:spPr>
          <a:xfrm>
            <a:off x="4949900" y="1566925"/>
            <a:ext cx="3889297" cy="31061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Current Chromatograms</a:t>
            </a:r>
            <a:endParaRPr/>
          </a:p>
        </p:txBody>
      </p:sp>
      <p:pic>
        <p:nvPicPr>
          <p:cNvPr id="150" name="Google Shape;150;p22"/>
          <p:cNvPicPr preferRelativeResize="0"/>
          <p:nvPr/>
        </p:nvPicPr>
        <p:blipFill>
          <a:blip r:embed="rId3">
            <a:alphaModFix/>
          </a:blip>
          <a:stretch>
            <a:fillRect/>
          </a:stretch>
        </p:blipFill>
        <p:spPr>
          <a:xfrm>
            <a:off x="1136125" y="739025"/>
            <a:ext cx="5588201" cy="4191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Current Chromatograms</a:t>
            </a:r>
            <a:endParaRPr/>
          </a:p>
        </p:txBody>
      </p:sp>
      <p:pic>
        <p:nvPicPr>
          <p:cNvPr id="156" name="Google Shape;156;p23"/>
          <p:cNvPicPr preferRelativeResize="0"/>
          <p:nvPr/>
        </p:nvPicPr>
        <p:blipFill rotWithShape="1">
          <a:blip r:embed="rId3">
            <a:alphaModFix/>
          </a:blip>
          <a:srcRect b="0" l="9482" r="9474" t="0"/>
          <a:stretch/>
        </p:blipFill>
        <p:spPr>
          <a:xfrm>
            <a:off x="1953525" y="789125"/>
            <a:ext cx="5588200" cy="4191150"/>
          </a:xfrm>
          <a:prstGeom prst="rect">
            <a:avLst/>
          </a:prstGeom>
          <a:noFill/>
          <a:ln>
            <a:noFill/>
          </a:ln>
        </p:spPr>
      </p:pic>
      <p:sp>
        <p:nvSpPr>
          <p:cNvPr id="157" name="Google Shape;157;p23"/>
          <p:cNvSpPr txBox="1"/>
          <p:nvPr>
            <p:ph idx="1" type="body"/>
          </p:nvPr>
        </p:nvSpPr>
        <p:spPr>
          <a:xfrm>
            <a:off x="1136125" y="660775"/>
            <a:ext cx="4987200" cy="53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chemeClr val="accent1"/>
                </a:solidFill>
              </a:rPr>
              <a:t>Exported as PNG from software utility</a:t>
            </a:r>
            <a:endParaRPr sz="40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and GUI Design</a:t>
            </a:r>
            <a:endParaRPr/>
          </a:p>
        </p:txBody>
      </p:sp>
      <p:pic>
        <p:nvPicPr>
          <p:cNvPr id="163" name="Google Shape;163;p24"/>
          <p:cNvPicPr preferRelativeResize="0"/>
          <p:nvPr/>
        </p:nvPicPr>
        <p:blipFill>
          <a:blip r:embed="rId3">
            <a:alphaModFix/>
          </a:blip>
          <a:stretch>
            <a:fillRect/>
          </a:stretch>
        </p:blipFill>
        <p:spPr>
          <a:xfrm>
            <a:off x="1100975" y="301950"/>
            <a:ext cx="7000826" cy="540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 Example</a:t>
            </a:r>
            <a:endParaRPr/>
          </a:p>
        </p:txBody>
      </p:sp>
      <p:sp>
        <p:nvSpPr>
          <p:cNvPr id="169" name="Google Shape;169;p25"/>
          <p:cNvSpPr txBox="1"/>
          <p:nvPr>
            <p:ph idx="1" type="body"/>
          </p:nvPr>
        </p:nvSpPr>
        <p:spPr>
          <a:xfrm>
            <a:off x="1028700" y="923875"/>
            <a:ext cx="4679100" cy="128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Separate YAML configuration file for default settings.</a:t>
            </a:r>
            <a:endParaRPr sz="1200"/>
          </a:p>
          <a:p>
            <a:pPr indent="-304800" lvl="0" marL="457200" rtl="0" algn="l">
              <a:spcBef>
                <a:spcPts val="0"/>
              </a:spcBef>
              <a:spcAft>
                <a:spcPts val="0"/>
              </a:spcAft>
              <a:buSzPts val="1200"/>
              <a:buChar char="●"/>
            </a:pPr>
            <a:r>
              <a:rPr lang="en" sz="1200"/>
              <a:t>Threaded data collection and live plotting.</a:t>
            </a:r>
            <a:endParaRPr sz="1200"/>
          </a:p>
          <a:p>
            <a:pPr indent="-304800" lvl="0" marL="457200" rtl="0" algn="l">
              <a:spcBef>
                <a:spcPts val="0"/>
              </a:spcBef>
              <a:spcAft>
                <a:spcPts val="0"/>
              </a:spcAft>
              <a:buSzPts val="1200"/>
              <a:buChar char="●"/>
            </a:pPr>
            <a:r>
              <a:rPr lang="en" sz="1200"/>
              <a:t>Math operations </a:t>
            </a:r>
            <a:endParaRPr sz="1200"/>
          </a:p>
          <a:p>
            <a:pPr indent="-304800" lvl="1" marL="914400" rtl="0" algn="l">
              <a:spcBef>
                <a:spcPts val="0"/>
              </a:spcBef>
              <a:spcAft>
                <a:spcPts val="0"/>
              </a:spcAft>
              <a:buSzPts val="1200"/>
              <a:buChar char="○"/>
            </a:pPr>
            <a:r>
              <a:rPr lang="en" sz="1200"/>
              <a:t>Integrate data (voltage)</a:t>
            </a:r>
            <a:endParaRPr sz="1200"/>
          </a:p>
          <a:p>
            <a:pPr indent="-304800" lvl="1" marL="914400" rtl="0" algn="l">
              <a:spcBef>
                <a:spcPts val="0"/>
              </a:spcBef>
              <a:spcAft>
                <a:spcPts val="0"/>
              </a:spcAft>
              <a:buSzPts val="1200"/>
              <a:buChar char="○"/>
            </a:pPr>
            <a:r>
              <a:rPr lang="en" sz="1200"/>
              <a:t>Normalize data (voltage)</a:t>
            </a:r>
            <a:endParaRPr sz="1200"/>
          </a:p>
          <a:p>
            <a:pPr indent="-304800" lvl="1" marL="914400" rtl="0" algn="l">
              <a:spcBef>
                <a:spcPts val="0"/>
              </a:spcBef>
              <a:spcAft>
                <a:spcPts val="0"/>
              </a:spcAft>
              <a:buSzPts val="1200"/>
              <a:buChar char="○"/>
            </a:pPr>
            <a:r>
              <a:rPr lang="en" sz="1200"/>
              <a:t>Clean the time axis</a:t>
            </a:r>
            <a:endParaRPr sz="1200"/>
          </a:p>
          <a:p>
            <a:pPr indent="-304800" lvl="1" marL="914400" rtl="0" algn="l">
              <a:spcBef>
                <a:spcPts val="0"/>
              </a:spcBef>
              <a:spcAft>
                <a:spcPts val="0"/>
              </a:spcAft>
              <a:buClr>
                <a:schemeClr val="accent1"/>
              </a:buClr>
              <a:buSzPts val="1200"/>
              <a:buChar char="○"/>
            </a:pPr>
            <a:r>
              <a:rPr lang="en" sz="1200">
                <a:solidFill>
                  <a:schemeClr val="accent1"/>
                </a:solidFill>
              </a:rPr>
              <a:t>Apply a low pass filter</a:t>
            </a:r>
            <a:endParaRPr sz="1200">
              <a:solidFill>
                <a:schemeClr val="accent1"/>
              </a:solidFill>
            </a:endParaRPr>
          </a:p>
          <a:p>
            <a:pPr indent="-304800" lvl="1" marL="914400" rtl="0" algn="l">
              <a:spcBef>
                <a:spcPts val="0"/>
              </a:spcBef>
              <a:spcAft>
                <a:spcPts val="0"/>
              </a:spcAft>
              <a:buClr>
                <a:schemeClr val="accent1"/>
              </a:buClr>
              <a:buSzPts val="1200"/>
              <a:buChar char="○"/>
            </a:pPr>
            <a:r>
              <a:rPr lang="en" sz="1200">
                <a:solidFill>
                  <a:schemeClr val="accent1"/>
                </a:solidFill>
              </a:rPr>
              <a:t>Calculate relative area of peaks </a:t>
            </a:r>
            <a:endParaRPr sz="1200"/>
          </a:p>
        </p:txBody>
      </p:sp>
      <p:pic>
        <p:nvPicPr>
          <p:cNvPr id="170" name="Google Shape;170;p25"/>
          <p:cNvPicPr preferRelativeResize="0"/>
          <p:nvPr/>
        </p:nvPicPr>
        <p:blipFill>
          <a:blip r:embed="rId3">
            <a:alphaModFix/>
          </a:blip>
          <a:stretch>
            <a:fillRect/>
          </a:stretch>
        </p:blipFill>
        <p:spPr>
          <a:xfrm>
            <a:off x="4231225" y="2209000"/>
            <a:ext cx="4756599" cy="2819375"/>
          </a:xfrm>
          <a:prstGeom prst="rect">
            <a:avLst/>
          </a:prstGeom>
          <a:noFill/>
          <a:ln>
            <a:noFill/>
          </a:ln>
        </p:spPr>
      </p:pic>
      <p:sp>
        <p:nvSpPr>
          <p:cNvPr id="171" name="Google Shape;171;p25"/>
          <p:cNvSpPr txBox="1"/>
          <p:nvPr>
            <p:ph idx="1" type="body"/>
          </p:nvPr>
        </p:nvSpPr>
        <p:spPr>
          <a:xfrm>
            <a:off x="1028700" y="2690675"/>
            <a:ext cx="3074700" cy="2452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Fill under data on plot.</a:t>
            </a:r>
            <a:endParaRPr sz="1200"/>
          </a:p>
          <a:p>
            <a:pPr indent="-304800" lvl="0" marL="457200" rtl="0" algn="l">
              <a:spcBef>
                <a:spcPts val="0"/>
              </a:spcBef>
              <a:spcAft>
                <a:spcPts val="0"/>
              </a:spcAft>
              <a:buSzPts val="1200"/>
              <a:buChar char="●"/>
            </a:pPr>
            <a:r>
              <a:rPr lang="en" sz="1200"/>
              <a:t>Threaded temperature feedback text box updating.</a:t>
            </a:r>
            <a:endParaRPr sz="1200"/>
          </a:p>
          <a:p>
            <a:pPr indent="-304800" lvl="0" marL="457200" rtl="0" algn="l">
              <a:spcBef>
                <a:spcPts val="0"/>
              </a:spcBef>
              <a:spcAft>
                <a:spcPts val="0"/>
              </a:spcAft>
              <a:buSzPts val="1200"/>
              <a:buChar char="●"/>
            </a:pPr>
            <a:r>
              <a:rPr lang="en" sz="1200"/>
              <a:t>Ability to set oven and injector temperatures.</a:t>
            </a:r>
            <a:endParaRPr sz="1200"/>
          </a:p>
          <a:p>
            <a:pPr indent="-304800" lvl="0" marL="457200" rtl="0" algn="l">
              <a:spcBef>
                <a:spcPts val="0"/>
              </a:spcBef>
              <a:spcAft>
                <a:spcPts val="0"/>
              </a:spcAft>
              <a:buSzPts val="1200"/>
              <a:buChar char="●"/>
            </a:pPr>
            <a:r>
              <a:rPr lang="en" sz="1200"/>
              <a:t>Save current session as ".gc". file type (JSON data structure)</a:t>
            </a:r>
            <a:endParaRPr sz="1200"/>
          </a:p>
          <a:p>
            <a:pPr indent="-304800" lvl="0" marL="457200" rtl="0" algn="l">
              <a:spcBef>
                <a:spcPts val="0"/>
              </a:spcBef>
              <a:spcAft>
                <a:spcPts val="0"/>
              </a:spcAft>
              <a:buSzPts val="1200"/>
              <a:buChar char="●"/>
            </a:pPr>
            <a:r>
              <a:rPr lang="en" sz="1200"/>
              <a:t>Save current plot as JPEG or PNG image.</a:t>
            </a:r>
            <a:endParaRPr sz="1200"/>
          </a:p>
          <a:p>
            <a:pPr indent="-304800" lvl="0" marL="457200" rtl="0" algn="l">
              <a:spcBef>
                <a:spcPts val="0"/>
              </a:spcBef>
              <a:spcAft>
                <a:spcPts val="0"/>
              </a:spcAft>
              <a:buSzPts val="1200"/>
              <a:buChar char="●"/>
            </a:pPr>
            <a:r>
              <a:rPr lang="en" sz="1200"/>
              <a:t>Open previous session files (".gc") into the current window.</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3">
            <a:alphaModFix/>
          </a:blip>
          <a:srcRect b="14054" l="26460" r="20713" t="14054"/>
          <a:stretch/>
        </p:blipFill>
        <p:spPr>
          <a:xfrm>
            <a:off x="4060275" y="1051000"/>
            <a:ext cx="5056502" cy="3969751"/>
          </a:xfrm>
          <a:prstGeom prst="rect">
            <a:avLst/>
          </a:prstGeom>
          <a:noFill/>
          <a:ln>
            <a:noFill/>
          </a:ln>
        </p:spPr>
      </p:pic>
      <p:sp>
        <p:nvSpPr>
          <p:cNvPr id="177" name="Google Shape;177;p26"/>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Stack</a:t>
            </a:r>
            <a:endParaRPr/>
          </a:p>
        </p:txBody>
      </p:sp>
      <p:sp>
        <p:nvSpPr>
          <p:cNvPr id="178" name="Google Shape;178;p26"/>
          <p:cNvSpPr txBox="1"/>
          <p:nvPr>
            <p:ph idx="1" type="body"/>
          </p:nvPr>
        </p:nvSpPr>
        <p:spPr>
          <a:xfrm>
            <a:off x="1028700" y="1051000"/>
            <a:ext cx="2916900" cy="38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Fresh Raspberry Pi</a:t>
            </a:r>
            <a:endParaRPr sz="2400"/>
          </a:p>
          <a:p>
            <a:pPr indent="0" lvl="0" marL="0" rtl="0" algn="l">
              <a:spcBef>
                <a:spcPts val="1600"/>
              </a:spcBef>
              <a:spcAft>
                <a:spcPts val="0"/>
              </a:spcAft>
              <a:buNone/>
            </a:pPr>
            <a:r>
              <a:rPr lang="en" sz="2400"/>
              <a:t>Install and Configure scripts</a:t>
            </a:r>
            <a:endParaRPr sz="2400"/>
          </a:p>
          <a:p>
            <a:pPr indent="0" lvl="0" marL="0" rtl="0" algn="l">
              <a:spcBef>
                <a:spcPts val="1600"/>
              </a:spcBef>
              <a:spcAft>
                <a:spcPts val="1600"/>
              </a:spcAft>
              <a:buNone/>
            </a:pPr>
            <a:r>
              <a:rPr lang="en" sz="2400"/>
              <a:t>Reboot and Autorun on startup</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and GUI</a:t>
            </a:r>
            <a:endParaRPr/>
          </a:p>
        </p:txBody>
      </p:sp>
      <p:pic>
        <p:nvPicPr>
          <p:cNvPr id="184" name="Google Shape;184;p27"/>
          <p:cNvPicPr preferRelativeResize="0"/>
          <p:nvPr/>
        </p:nvPicPr>
        <p:blipFill rotWithShape="1">
          <a:blip r:embed="rId3">
            <a:alphaModFix/>
          </a:blip>
          <a:srcRect b="0" l="0" r="0" t="23931"/>
          <a:stretch/>
        </p:blipFill>
        <p:spPr>
          <a:xfrm>
            <a:off x="1118725" y="1230250"/>
            <a:ext cx="7538601" cy="1716300"/>
          </a:xfrm>
          <a:prstGeom prst="rect">
            <a:avLst/>
          </a:prstGeom>
          <a:noFill/>
          <a:ln>
            <a:noFill/>
          </a:ln>
        </p:spPr>
      </p:pic>
      <p:sp>
        <p:nvSpPr>
          <p:cNvPr id="185" name="Google Shape;185;p27"/>
          <p:cNvSpPr txBox="1"/>
          <p:nvPr>
            <p:ph idx="1" type="body"/>
          </p:nvPr>
        </p:nvSpPr>
        <p:spPr>
          <a:xfrm>
            <a:off x="1028700" y="3057475"/>
            <a:ext cx="7628700" cy="1932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2400"/>
              <a:t>wxPython</a:t>
            </a:r>
            <a:endParaRPr sz="2400"/>
          </a:p>
          <a:p>
            <a:pPr indent="-304800" lvl="0" marL="457200" rtl="0" algn="l">
              <a:spcBef>
                <a:spcPts val="0"/>
              </a:spcBef>
              <a:spcAft>
                <a:spcPts val="0"/>
              </a:spcAft>
              <a:buSzPts val="1200"/>
              <a:buChar char="●"/>
            </a:pPr>
            <a:r>
              <a:rPr lang="en" sz="2400"/>
              <a:t>Raspberry Pi</a:t>
            </a:r>
            <a:endParaRPr sz="2400"/>
          </a:p>
          <a:p>
            <a:pPr indent="-304800" lvl="0" marL="457200" rtl="0" algn="l">
              <a:spcBef>
                <a:spcPts val="0"/>
              </a:spcBef>
              <a:spcAft>
                <a:spcPts val="0"/>
              </a:spcAft>
              <a:buSzPts val="1200"/>
              <a:buChar char="●"/>
            </a:pPr>
            <a:r>
              <a:rPr lang="en" sz="2400"/>
              <a:t>Interface with Arduino Pro Micro via GPIO for analog voltage measurements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 Plan</a:t>
            </a:r>
            <a:endParaRPr/>
          </a:p>
        </p:txBody>
      </p:sp>
      <p:pic>
        <p:nvPicPr>
          <p:cNvPr id="191" name="Google Shape;191;p28"/>
          <p:cNvPicPr preferRelativeResize="0"/>
          <p:nvPr/>
        </p:nvPicPr>
        <p:blipFill>
          <a:blip r:embed="rId3">
            <a:alphaModFix/>
          </a:blip>
          <a:stretch>
            <a:fillRect/>
          </a:stretch>
        </p:blipFill>
        <p:spPr>
          <a:xfrm>
            <a:off x="1152790" y="1017725"/>
            <a:ext cx="6660385" cy="3930100"/>
          </a:xfrm>
          <a:prstGeom prst="rect">
            <a:avLst/>
          </a:prstGeom>
          <a:noFill/>
          <a:ln>
            <a:noFill/>
          </a:ln>
        </p:spPr>
      </p:pic>
      <p:sp>
        <p:nvSpPr>
          <p:cNvPr id="192" name="Google Shape;192;p28"/>
          <p:cNvSpPr txBox="1"/>
          <p:nvPr>
            <p:ph idx="1" type="body"/>
          </p:nvPr>
        </p:nvSpPr>
        <p:spPr>
          <a:xfrm>
            <a:off x="1028700" y="923875"/>
            <a:ext cx="80172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April</a:t>
            </a:r>
            <a:endParaRPr sz="2400"/>
          </a:p>
          <a:p>
            <a:pPr indent="-381000" lvl="0" marL="457200" rtl="0" algn="l">
              <a:spcBef>
                <a:spcPts val="0"/>
              </a:spcBef>
              <a:spcAft>
                <a:spcPts val="0"/>
              </a:spcAft>
              <a:buSzPts val="2400"/>
              <a:buChar char="●"/>
            </a:pPr>
            <a:r>
              <a:rPr lang="en" sz="2400"/>
              <a:t>Mar. 30 - Apr. 5: Finish oven assembly and gas routing and finish software.</a:t>
            </a:r>
            <a:endParaRPr sz="2400"/>
          </a:p>
          <a:p>
            <a:pPr indent="-381000" lvl="0" marL="457200" rtl="0" algn="l">
              <a:spcBef>
                <a:spcPts val="0"/>
              </a:spcBef>
              <a:spcAft>
                <a:spcPts val="0"/>
              </a:spcAft>
              <a:buSzPts val="2400"/>
              <a:buChar char="●"/>
            </a:pPr>
            <a:r>
              <a:rPr lang="en" sz="2400"/>
              <a:t>Apr. 6 - 12: Automate temperature management and </a:t>
            </a:r>
            <a:r>
              <a:rPr lang="en" sz="2400">
                <a:solidFill>
                  <a:schemeClr val="accent1"/>
                </a:solidFill>
              </a:rPr>
              <a:t>assemble air compressor and dryer.</a:t>
            </a:r>
            <a:endParaRPr sz="2400"/>
          </a:p>
          <a:p>
            <a:pPr indent="-381000" lvl="0" marL="457200" rtl="0" algn="l">
              <a:spcBef>
                <a:spcPts val="0"/>
              </a:spcBef>
              <a:spcAft>
                <a:spcPts val="0"/>
              </a:spcAft>
              <a:buSzPts val="2400"/>
              <a:buChar char="●"/>
            </a:pPr>
            <a:r>
              <a:rPr lang="en" sz="2400"/>
              <a:t>Apr. 13 - 19: Test and debug.</a:t>
            </a:r>
            <a:endParaRPr sz="2400"/>
          </a:p>
          <a:p>
            <a:pPr indent="-381000" lvl="0" marL="457200" rtl="0" algn="l">
              <a:spcBef>
                <a:spcPts val="0"/>
              </a:spcBef>
              <a:spcAft>
                <a:spcPts val="0"/>
              </a:spcAft>
              <a:buSzPts val="2400"/>
              <a:buChar char="●"/>
            </a:pPr>
            <a:r>
              <a:rPr lang="en" sz="2400"/>
              <a:t>Apr. 20 - 26: Finalize product.</a:t>
            </a:r>
            <a:endParaRPr sz="2400"/>
          </a:p>
          <a:p>
            <a:pPr indent="0" lvl="0" marL="0" rtl="0" algn="l">
              <a:spcBef>
                <a:spcPts val="0"/>
              </a:spcBef>
              <a:spcAft>
                <a:spcPts val="0"/>
              </a:spcAft>
              <a:buNone/>
            </a:pPr>
            <a:r>
              <a:rPr b="1" lang="en" sz="2400"/>
              <a:t>May</a:t>
            </a:r>
            <a:endParaRPr b="1" sz="2400"/>
          </a:p>
          <a:p>
            <a:pPr indent="-381000" lvl="0" marL="457200" rtl="0" algn="l">
              <a:spcBef>
                <a:spcPts val="0"/>
              </a:spcBef>
              <a:spcAft>
                <a:spcPts val="0"/>
              </a:spcAft>
              <a:buSzPts val="2400"/>
              <a:buChar char="●"/>
            </a:pPr>
            <a:r>
              <a:rPr lang="en" sz="2400"/>
              <a:t>Apr. 27 - May 3: Report results.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Forward</a:t>
            </a:r>
            <a:endParaRPr/>
          </a:p>
        </p:txBody>
      </p:sp>
      <p:sp>
        <p:nvSpPr>
          <p:cNvPr id="198" name="Google Shape;198;p29"/>
          <p:cNvSpPr txBox="1"/>
          <p:nvPr>
            <p:ph idx="1" type="body"/>
          </p:nvPr>
        </p:nvSpPr>
        <p:spPr>
          <a:xfrm>
            <a:off x="1028700" y="1000075"/>
            <a:ext cx="7703400" cy="38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Hardware</a:t>
            </a:r>
            <a:endParaRPr sz="1600"/>
          </a:p>
          <a:p>
            <a:pPr indent="-304800" lvl="0" marL="457200" rtl="0" algn="l">
              <a:spcBef>
                <a:spcPts val="0"/>
              </a:spcBef>
              <a:spcAft>
                <a:spcPts val="0"/>
              </a:spcAft>
              <a:buSzPts val="1200"/>
              <a:buChar char="●"/>
            </a:pPr>
            <a:r>
              <a:rPr lang="en" sz="1200"/>
              <a:t>Weld together walls of instrument shell.</a:t>
            </a:r>
            <a:endParaRPr sz="1200"/>
          </a:p>
          <a:p>
            <a:pPr indent="-304800" lvl="0" marL="457200" rtl="0" algn="l">
              <a:spcBef>
                <a:spcPts val="0"/>
              </a:spcBef>
              <a:spcAft>
                <a:spcPts val="0"/>
              </a:spcAft>
              <a:buSzPts val="1200"/>
              <a:buChar char="●"/>
            </a:pPr>
            <a:r>
              <a:rPr lang="en" sz="1200"/>
              <a:t>Better gas flow rate control.</a:t>
            </a:r>
            <a:endParaRPr sz="1200"/>
          </a:p>
          <a:p>
            <a:pPr indent="-304800" lvl="0" marL="457200" rtl="0" algn="l">
              <a:spcBef>
                <a:spcPts val="0"/>
              </a:spcBef>
              <a:spcAft>
                <a:spcPts val="0"/>
              </a:spcAft>
              <a:buSzPts val="1200"/>
              <a:buChar char="●"/>
            </a:pPr>
            <a:r>
              <a:rPr lang="en" sz="1200"/>
              <a:t>Variety of carrier gases to determine cheapest that yields sufficient signal-to-noise ratio.</a:t>
            </a:r>
            <a:endParaRPr sz="1200"/>
          </a:p>
          <a:p>
            <a:pPr indent="-304800" lvl="0" marL="457200" rtl="0" algn="l">
              <a:spcBef>
                <a:spcPts val="0"/>
              </a:spcBef>
              <a:spcAft>
                <a:spcPts val="0"/>
              </a:spcAft>
              <a:buSzPts val="1200"/>
              <a:buChar char="●"/>
            </a:pPr>
            <a:r>
              <a:rPr lang="en" sz="1200"/>
              <a:t>Place electronics inside the shell for portability and application to educational setting.</a:t>
            </a:r>
            <a:endParaRPr sz="1200"/>
          </a:p>
          <a:p>
            <a:pPr indent="0" lvl="0" marL="0" rtl="0" algn="l">
              <a:spcBef>
                <a:spcPts val="0"/>
              </a:spcBef>
              <a:spcAft>
                <a:spcPts val="0"/>
              </a:spcAft>
              <a:buNone/>
            </a:pPr>
            <a:r>
              <a:rPr lang="en" sz="1600"/>
              <a:t>Software</a:t>
            </a:r>
            <a:endParaRPr sz="1600"/>
          </a:p>
          <a:p>
            <a:pPr indent="-304800" lvl="0" marL="457200" rtl="0" algn="l">
              <a:spcBef>
                <a:spcPts val="0"/>
              </a:spcBef>
              <a:spcAft>
                <a:spcPts val="0"/>
              </a:spcAft>
              <a:buSzPts val="1200"/>
              <a:buChar char="●"/>
            </a:pPr>
            <a:r>
              <a:rPr lang="en" sz="1200"/>
              <a:t>Ability for user to modify settings such as graph color and markers. This functionality was began with the </a:t>
            </a:r>
            <a:r>
              <a:rPr i="1" lang="en" sz="1200"/>
              <a:t>GCConfigPopup</a:t>
            </a:r>
            <a:r>
              <a:rPr lang="en" sz="1200"/>
              <a:t> class but was left unconnected in the final product (version 4).</a:t>
            </a:r>
            <a:endParaRPr sz="1200"/>
          </a:p>
          <a:p>
            <a:pPr indent="-304800" lvl="0" marL="457200" rtl="0" algn="l">
              <a:spcBef>
                <a:spcPts val="0"/>
              </a:spcBef>
              <a:spcAft>
                <a:spcPts val="0"/>
              </a:spcAft>
              <a:buSzPts val="1200"/>
              <a:buChar char="●"/>
            </a:pPr>
            <a:r>
              <a:rPr lang="en" sz="1200"/>
              <a:t>Cutting/removing sections of data via a GUI tool.</a:t>
            </a:r>
            <a:endParaRPr sz="1200"/>
          </a:p>
          <a:p>
            <a:pPr indent="-304800" lvl="0" marL="457200" rtl="0" algn="l">
              <a:spcBef>
                <a:spcPts val="0"/>
              </a:spcBef>
              <a:spcAft>
                <a:spcPts val="0"/>
              </a:spcAft>
              <a:buSzPts val="1200"/>
              <a:buChar char="●"/>
            </a:pPr>
            <a:r>
              <a:rPr lang="en" sz="1200"/>
              <a:t>GUI tool for zooming and moving around the plot.</a:t>
            </a:r>
            <a:endParaRPr sz="1200"/>
          </a:p>
          <a:p>
            <a:pPr indent="-304800" lvl="0" marL="457200" rtl="0" algn="l">
              <a:spcBef>
                <a:spcPts val="0"/>
              </a:spcBef>
              <a:spcAft>
                <a:spcPts val="0"/>
              </a:spcAft>
              <a:buSzPts val="1200"/>
              <a:buChar char="●"/>
            </a:pPr>
            <a:r>
              <a:rPr lang="en" sz="1200"/>
              <a:t>Window/menu functionality to modify settings pertaining to the hardware (e.g. gas flow rate).</a:t>
            </a:r>
            <a:endParaRPr sz="1200"/>
          </a:p>
          <a:p>
            <a:pPr indent="-304800" lvl="0" marL="457200" rtl="0" algn="l">
              <a:spcBef>
                <a:spcPts val="0"/>
              </a:spcBef>
              <a:spcAft>
                <a:spcPts val="0"/>
              </a:spcAft>
              <a:buSzPts val="1200"/>
              <a:buChar char="●"/>
            </a:pPr>
            <a:r>
              <a:rPr lang="en" sz="1200"/>
              <a:t>Proper error handling through custom exception classes: the code should throw informational exceptions for the programmer/user during new code testing or hardware set up. For example, currently nothing is done when no open serial ports are found (most likely unconnected cord) and this causes errors further down execution.</a:t>
            </a:r>
            <a:endParaRPr sz="1200"/>
          </a:p>
          <a:p>
            <a:pPr indent="-304800" lvl="0" marL="457200" rtl="0" algn="l">
              <a:spcBef>
                <a:spcPts val="0"/>
              </a:spcBef>
              <a:spcAft>
                <a:spcPts val="0"/>
              </a:spcAft>
              <a:buSzPts val="1200"/>
              <a:buChar char="●"/>
            </a:pPr>
            <a:r>
              <a:rPr lang="en" sz="1200"/>
              <a:t>Printing to printer.</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04" name="Google Shape;204;p30"/>
          <p:cNvSpPr txBox="1"/>
          <p:nvPr>
            <p:ph idx="1" type="body"/>
          </p:nvPr>
        </p:nvSpPr>
        <p:spPr>
          <a:xfrm>
            <a:off x="1086400" y="1017725"/>
            <a:ext cx="7803600" cy="399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accent1"/>
                </a:solidFill>
                <a:latin typeface="Arial"/>
                <a:ea typeface="Arial"/>
                <a:cs typeface="Arial"/>
                <a:sym typeface="Arial"/>
              </a:rPr>
              <a:t>K. Rakow,  N.  &amp;  Suslick.   A  colorimetric  sensor  array  for  odour  visualization. Nature, 406:710–713, August 2000.</a:t>
            </a:r>
            <a:endParaRPr sz="1400">
              <a:solidFill>
                <a:schemeClr val="accen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accent1"/>
              </a:solidFill>
              <a:latin typeface="Arial"/>
              <a:ea typeface="Arial"/>
              <a:cs typeface="Arial"/>
              <a:sym typeface="Arial"/>
            </a:endParaRPr>
          </a:p>
          <a:p>
            <a:pPr indent="0" lvl="0" marL="0" rtl="0" algn="l">
              <a:lnSpc>
                <a:spcPct val="100000"/>
              </a:lnSpc>
              <a:spcBef>
                <a:spcPts val="0"/>
              </a:spcBef>
              <a:spcAft>
                <a:spcPts val="0"/>
              </a:spcAft>
              <a:buNone/>
            </a:pPr>
            <a:r>
              <a:rPr lang="en" sz="1400">
                <a:solidFill>
                  <a:schemeClr val="accent1"/>
                </a:solidFill>
                <a:latin typeface="Arial"/>
                <a:ea typeface="Arial"/>
                <a:cs typeface="Arial"/>
                <a:sym typeface="Arial"/>
              </a:rPr>
              <a:t>M. Jones.  A simple-to-build thermal-conductivity gc detector. Journal of Chemical Education, 71:995–996, November 1994.</a:t>
            </a:r>
            <a:endParaRPr sz="1400">
              <a:solidFill>
                <a:srgbClr val="333333"/>
              </a:solidFill>
              <a:highlight>
                <a:srgbClr val="FFFFFF"/>
              </a:highlight>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3"/>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Presentation</a:t>
            </a:r>
            <a:endParaRPr/>
          </a:p>
        </p:txBody>
      </p:sp>
      <p:sp>
        <p:nvSpPr>
          <p:cNvPr id="66" name="Google Shape;66;p13"/>
          <p:cNvSpPr txBox="1"/>
          <p:nvPr>
            <p:ph idx="1" type="body"/>
          </p:nvPr>
        </p:nvSpPr>
        <p:spPr>
          <a:xfrm>
            <a:off x="1028700" y="923875"/>
            <a:ext cx="7803600" cy="399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accent1"/>
              </a:buClr>
              <a:buSzPts val="2200"/>
              <a:buChar char="●"/>
            </a:pPr>
            <a:r>
              <a:rPr lang="en" sz="2200">
                <a:solidFill>
                  <a:schemeClr val="accent1"/>
                </a:solidFill>
              </a:rPr>
              <a:t>Spring Semester</a:t>
            </a:r>
            <a:endParaRPr sz="2200">
              <a:solidFill>
                <a:schemeClr val="accent1"/>
              </a:solidFill>
            </a:endParaRPr>
          </a:p>
          <a:p>
            <a:pPr indent="-368300" lvl="1" marL="914400" rtl="0" algn="l">
              <a:spcBef>
                <a:spcPts val="0"/>
              </a:spcBef>
              <a:spcAft>
                <a:spcPts val="0"/>
              </a:spcAft>
              <a:buClr>
                <a:schemeClr val="accent1"/>
              </a:buClr>
              <a:buSzPts val="2200"/>
              <a:buChar char="○"/>
            </a:pPr>
            <a:r>
              <a:rPr lang="en" sz="2200">
                <a:solidFill>
                  <a:schemeClr val="accent1"/>
                </a:solidFill>
              </a:rPr>
              <a:t>Update on detector and carrier gasses</a:t>
            </a:r>
            <a:endParaRPr sz="2200">
              <a:solidFill>
                <a:schemeClr val="accent1"/>
              </a:solidFill>
            </a:endParaRPr>
          </a:p>
          <a:p>
            <a:pPr indent="-368300" lvl="1" marL="914400" rtl="0" algn="l">
              <a:spcBef>
                <a:spcPts val="0"/>
              </a:spcBef>
              <a:spcAft>
                <a:spcPts val="0"/>
              </a:spcAft>
              <a:buClr>
                <a:schemeClr val="accent1"/>
              </a:buClr>
              <a:buSzPts val="2200"/>
              <a:buChar char="○"/>
            </a:pPr>
            <a:r>
              <a:rPr lang="en" sz="2200">
                <a:solidFill>
                  <a:schemeClr val="accent1"/>
                </a:solidFill>
              </a:rPr>
              <a:t>Colorimetric</a:t>
            </a:r>
            <a:r>
              <a:rPr lang="en" sz="2200">
                <a:solidFill>
                  <a:schemeClr val="accent1"/>
                </a:solidFill>
              </a:rPr>
              <a:t> array</a:t>
            </a:r>
            <a:endParaRPr sz="2200">
              <a:solidFill>
                <a:schemeClr val="accent1"/>
              </a:solidFill>
            </a:endParaRPr>
          </a:p>
          <a:p>
            <a:pPr indent="-368300" lvl="1" marL="914400" rtl="0" algn="l">
              <a:spcBef>
                <a:spcPts val="0"/>
              </a:spcBef>
              <a:spcAft>
                <a:spcPts val="0"/>
              </a:spcAft>
              <a:buClr>
                <a:schemeClr val="accent1"/>
              </a:buClr>
              <a:buSzPts val="2200"/>
              <a:buChar char="○"/>
            </a:pPr>
            <a:r>
              <a:rPr lang="en" sz="2200">
                <a:solidFill>
                  <a:schemeClr val="accent1"/>
                </a:solidFill>
              </a:rPr>
              <a:t>Current prototype</a:t>
            </a:r>
            <a:endParaRPr sz="2200">
              <a:solidFill>
                <a:schemeClr val="accent1"/>
              </a:solidFill>
            </a:endParaRPr>
          </a:p>
          <a:p>
            <a:pPr indent="-368300" lvl="1" marL="914400" rtl="0" algn="l">
              <a:spcBef>
                <a:spcPts val="0"/>
              </a:spcBef>
              <a:spcAft>
                <a:spcPts val="0"/>
              </a:spcAft>
              <a:buClr>
                <a:schemeClr val="accent1"/>
              </a:buClr>
              <a:buSzPts val="2200"/>
              <a:buChar char="○"/>
            </a:pPr>
            <a:r>
              <a:rPr lang="en" sz="2200">
                <a:solidFill>
                  <a:schemeClr val="accent1"/>
                </a:solidFill>
              </a:rPr>
              <a:t>GUI, ADC, and software</a:t>
            </a:r>
            <a:endParaRPr sz="2200">
              <a:solidFill>
                <a:schemeClr val="accent1"/>
              </a:solidFill>
            </a:endParaRPr>
          </a:p>
          <a:p>
            <a:pPr indent="-368300" lvl="0" marL="457200" rtl="0" algn="l">
              <a:spcBef>
                <a:spcPts val="0"/>
              </a:spcBef>
              <a:spcAft>
                <a:spcPts val="0"/>
              </a:spcAft>
              <a:buClr>
                <a:schemeClr val="accent1"/>
              </a:buClr>
              <a:buSzPts val="2200"/>
              <a:buChar char="●"/>
            </a:pPr>
            <a:r>
              <a:rPr lang="en" sz="2200">
                <a:solidFill>
                  <a:schemeClr val="accent1"/>
                </a:solidFill>
              </a:rPr>
              <a:t>Demonstrations</a:t>
            </a:r>
            <a:endParaRPr sz="2200">
              <a:solidFill>
                <a:schemeClr val="accent1"/>
              </a:solidFill>
            </a:endParaRPr>
          </a:p>
          <a:p>
            <a:pPr indent="-368300" lvl="1" marL="914400" rtl="0" algn="l">
              <a:spcBef>
                <a:spcPts val="0"/>
              </a:spcBef>
              <a:spcAft>
                <a:spcPts val="0"/>
              </a:spcAft>
              <a:buClr>
                <a:schemeClr val="accent1"/>
              </a:buClr>
              <a:buSzPts val="2200"/>
              <a:buChar char="○"/>
            </a:pPr>
            <a:r>
              <a:rPr lang="en" sz="2200">
                <a:solidFill>
                  <a:schemeClr val="accent1"/>
                </a:solidFill>
              </a:rPr>
              <a:t>Hardware + Software</a:t>
            </a:r>
            <a:endParaRPr sz="2200">
              <a:solidFill>
                <a:schemeClr val="accent1"/>
              </a:solidFill>
            </a:endParaRPr>
          </a:p>
          <a:p>
            <a:pPr indent="-368300" lvl="0" marL="457200" rtl="0" algn="l">
              <a:spcBef>
                <a:spcPts val="0"/>
              </a:spcBef>
              <a:spcAft>
                <a:spcPts val="0"/>
              </a:spcAft>
              <a:buClr>
                <a:schemeClr val="accent1"/>
              </a:buClr>
              <a:buSzPts val="2200"/>
              <a:buChar char="●"/>
            </a:pPr>
            <a:r>
              <a:rPr lang="en" sz="2200">
                <a:solidFill>
                  <a:schemeClr val="accent1"/>
                </a:solidFill>
              </a:rPr>
              <a:t>Future</a:t>
            </a:r>
            <a:endParaRPr sz="22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10" name="Google Shape;210;p31"/>
          <p:cNvSpPr txBox="1"/>
          <p:nvPr>
            <p:ph idx="1" type="body"/>
          </p:nvPr>
        </p:nvSpPr>
        <p:spPr>
          <a:xfrm>
            <a:off x="1028700" y="923875"/>
            <a:ext cx="7803600" cy="399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Char char="●"/>
            </a:pPr>
            <a:r>
              <a:rPr b="1" lang="en" sz="2400">
                <a:solidFill>
                  <a:schemeClr val="accent1"/>
                </a:solidFill>
              </a:rPr>
              <a:t>Simple</a:t>
            </a:r>
            <a:r>
              <a:rPr lang="en" sz="2400">
                <a:solidFill>
                  <a:schemeClr val="accent1"/>
                </a:solidFill>
              </a:rPr>
              <a:t>: Student can operate</a:t>
            </a:r>
            <a:endParaRPr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Accurate</a:t>
            </a:r>
            <a:r>
              <a:rPr lang="en" sz="2400">
                <a:solidFill>
                  <a:schemeClr val="accent1"/>
                </a:solidFill>
              </a:rPr>
              <a:t>: Detects impurities ≥ 5% of substance</a:t>
            </a:r>
            <a:endParaRPr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Carrier gas</a:t>
            </a:r>
            <a:r>
              <a:rPr lang="en" sz="2400">
                <a:solidFill>
                  <a:schemeClr val="accent1"/>
                </a:solidFill>
              </a:rPr>
              <a:t>: Air &gt; nitrogen &gt; helium</a:t>
            </a:r>
            <a:endParaRPr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Safe</a:t>
            </a:r>
            <a:endParaRPr b="1"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Durable and serviceable</a:t>
            </a:r>
            <a:r>
              <a:rPr lang="en" sz="2400">
                <a:solidFill>
                  <a:schemeClr val="accent1"/>
                </a:solidFill>
              </a:rPr>
              <a:t>: ≥ 2 weeks uptime / service</a:t>
            </a:r>
            <a:endParaRPr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Economic</a:t>
            </a:r>
            <a:r>
              <a:rPr lang="en" sz="2400">
                <a:solidFill>
                  <a:schemeClr val="accent1"/>
                </a:solidFill>
              </a:rPr>
              <a:t>: ≤ $500/instrument</a:t>
            </a:r>
            <a:endParaRPr sz="2400">
              <a:solidFill>
                <a:schemeClr val="accent1"/>
              </a:solidFill>
            </a:endParaRPr>
          </a:p>
          <a:p>
            <a:pPr indent="-304800" lvl="0" marL="457200" rtl="0" algn="l">
              <a:spcBef>
                <a:spcPts val="0"/>
              </a:spcBef>
              <a:spcAft>
                <a:spcPts val="0"/>
              </a:spcAft>
              <a:buClr>
                <a:schemeClr val="accent1"/>
              </a:buClr>
              <a:buSzPts val="1200"/>
              <a:buChar char="●"/>
            </a:pPr>
            <a:r>
              <a:rPr b="1" lang="en" sz="2400">
                <a:solidFill>
                  <a:schemeClr val="accent1"/>
                </a:solidFill>
              </a:rPr>
              <a:t>Documentation</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 name="Shape 70"/>
        <p:cNvGrpSpPr/>
        <p:nvPr/>
      </p:nvGrpSpPr>
      <p:grpSpPr>
        <a:xfrm>
          <a:off x="0" y="0"/>
          <a:ext cx="0" cy="0"/>
          <a:chOff x="0" y="0"/>
          <a:chExt cx="0" cy="0"/>
        </a:xfrm>
      </p:grpSpPr>
      <p:sp>
        <p:nvSpPr>
          <p:cNvPr id="71" name="Google Shape;71;p14"/>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Detector Operating Principle</a:t>
            </a:r>
            <a:endParaRPr/>
          </a:p>
        </p:txBody>
      </p:sp>
      <p:sp>
        <p:nvSpPr>
          <p:cNvPr id="72" name="Google Shape;72;p14"/>
          <p:cNvSpPr txBox="1"/>
          <p:nvPr>
            <p:ph idx="1" type="body"/>
          </p:nvPr>
        </p:nvSpPr>
        <p:spPr>
          <a:xfrm>
            <a:off x="1028700" y="1148075"/>
            <a:ext cx="4583100" cy="2051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Char char="●"/>
            </a:pPr>
            <a:r>
              <a:rPr lang="en">
                <a:solidFill>
                  <a:schemeClr val="accent1"/>
                </a:solidFill>
              </a:rPr>
              <a:t>Diode thermal conductivity detector</a:t>
            </a:r>
            <a:endParaRPr>
              <a:solidFill>
                <a:schemeClr val="accent1"/>
              </a:solidFill>
            </a:endParaRPr>
          </a:p>
          <a:p>
            <a:pPr indent="-317500" lvl="1" marL="914400" rtl="0" algn="l">
              <a:spcBef>
                <a:spcPts val="0"/>
              </a:spcBef>
              <a:spcAft>
                <a:spcPts val="0"/>
              </a:spcAft>
              <a:buClr>
                <a:schemeClr val="accent1"/>
              </a:buClr>
              <a:buSzPts val="1400"/>
              <a:buChar char="○"/>
            </a:pPr>
            <a:r>
              <a:rPr lang="en">
                <a:solidFill>
                  <a:schemeClr val="accent1"/>
                </a:solidFill>
              </a:rPr>
              <a:t>Does not require an inert carrier gas</a:t>
            </a:r>
            <a:endParaRPr>
              <a:solidFill>
                <a:schemeClr val="accent1"/>
              </a:solidFill>
            </a:endParaRPr>
          </a:p>
          <a:p>
            <a:pPr indent="-317500" lvl="1" marL="914400" rtl="0" algn="l">
              <a:spcBef>
                <a:spcPts val="0"/>
              </a:spcBef>
              <a:spcAft>
                <a:spcPts val="0"/>
              </a:spcAft>
              <a:buClr>
                <a:schemeClr val="accent1"/>
              </a:buClr>
              <a:buSzPts val="1400"/>
              <a:buChar char="○"/>
            </a:pPr>
            <a:r>
              <a:rPr lang="en">
                <a:solidFill>
                  <a:schemeClr val="accent1"/>
                </a:solidFill>
              </a:rPr>
              <a:t>Rugged enough for classroom use</a:t>
            </a:r>
            <a:endParaRPr>
              <a:solidFill>
                <a:schemeClr val="accent1"/>
              </a:solidFill>
            </a:endParaRPr>
          </a:p>
          <a:p>
            <a:pPr indent="-317500" lvl="1" marL="914400" rtl="0" algn="l">
              <a:spcBef>
                <a:spcPts val="0"/>
              </a:spcBef>
              <a:spcAft>
                <a:spcPts val="0"/>
              </a:spcAft>
              <a:buClr>
                <a:schemeClr val="accent1"/>
              </a:buClr>
              <a:buSzPts val="1400"/>
              <a:buChar char="○"/>
            </a:pPr>
            <a:r>
              <a:rPr lang="en">
                <a:solidFill>
                  <a:schemeClr val="accent1"/>
                </a:solidFill>
              </a:rPr>
              <a:t>Cheap and simple to replace</a:t>
            </a:r>
            <a:endParaRPr>
              <a:solidFill>
                <a:schemeClr val="accent1"/>
              </a:solidFill>
            </a:endParaRPr>
          </a:p>
          <a:p>
            <a:pPr indent="-317500" lvl="1" marL="914400" rtl="0" algn="l">
              <a:spcBef>
                <a:spcPts val="0"/>
              </a:spcBef>
              <a:spcAft>
                <a:spcPts val="0"/>
              </a:spcAft>
              <a:buClr>
                <a:schemeClr val="accent1"/>
              </a:buClr>
              <a:buSzPts val="1400"/>
              <a:buChar char="○"/>
            </a:pPr>
            <a:r>
              <a:rPr lang="en">
                <a:solidFill>
                  <a:schemeClr val="accent1"/>
                </a:solidFill>
              </a:rPr>
              <a:t>Poor sensitivity</a:t>
            </a:r>
            <a:endParaRPr>
              <a:solidFill>
                <a:schemeClr val="accent1"/>
              </a:solidFill>
            </a:endParaRPr>
          </a:p>
          <a:p>
            <a:pPr indent="-317500" lvl="2" marL="1371600" rtl="0" algn="l">
              <a:spcBef>
                <a:spcPts val="0"/>
              </a:spcBef>
              <a:spcAft>
                <a:spcPts val="0"/>
              </a:spcAft>
              <a:buClr>
                <a:schemeClr val="accent1"/>
              </a:buClr>
              <a:buSzPts val="1400"/>
              <a:buChar char="■"/>
            </a:pPr>
            <a:r>
              <a:rPr lang="en">
                <a:solidFill>
                  <a:schemeClr val="accent1"/>
                </a:solidFill>
              </a:rPr>
              <a:t>Increased sample volume can mitigate this somewhat</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Note:</a:t>
            </a:r>
            <a:endParaRPr>
              <a:solidFill>
                <a:schemeClr val="accent1"/>
              </a:solidFill>
            </a:endParaRPr>
          </a:p>
          <a:p>
            <a:pPr indent="-342900" lvl="1" marL="914400" rtl="0" algn="l">
              <a:spcBef>
                <a:spcPts val="0"/>
              </a:spcBef>
              <a:spcAft>
                <a:spcPts val="0"/>
              </a:spcAft>
              <a:buClr>
                <a:schemeClr val="accent1"/>
              </a:buClr>
              <a:buSzPts val="1800"/>
              <a:buChar char="○"/>
            </a:pPr>
            <a:r>
              <a:rPr lang="en">
                <a:solidFill>
                  <a:schemeClr val="accent1"/>
                </a:solidFill>
              </a:rPr>
              <a:t>Dried air (32mW/(m*K) @ 125C)</a:t>
            </a:r>
            <a:endParaRPr>
              <a:solidFill>
                <a:schemeClr val="accent1"/>
              </a:solidFill>
            </a:endParaRPr>
          </a:p>
        </p:txBody>
      </p:sp>
      <p:grpSp>
        <p:nvGrpSpPr>
          <p:cNvPr id="73" name="Google Shape;73;p14"/>
          <p:cNvGrpSpPr/>
          <p:nvPr/>
        </p:nvGrpSpPr>
        <p:grpSpPr>
          <a:xfrm>
            <a:off x="5611925" y="2811463"/>
            <a:ext cx="3176388" cy="1728987"/>
            <a:chOff x="5664600" y="2842013"/>
            <a:chExt cx="3176388" cy="1728987"/>
          </a:xfrm>
        </p:grpSpPr>
        <p:pic>
          <p:nvPicPr>
            <p:cNvPr id="74" name="Google Shape;74;p14"/>
            <p:cNvPicPr preferRelativeResize="0"/>
            <p:nvPr/>
          </p:nvPicPr>
          <p:blipFill>
            <a:blip r:embed="rId3">
              <a:alphaModFix/>
            </a:blip>
            <a:stretch>
              <a:fillRect/>
            </a:stretch>
          </p:blipFill>
          <p:spPr>
            <a:xfrm>
              <a:off x="5664600" y="2842013"/>
              <a:ext cx="3067700" cy="1540300"/>
            </a:xfrm>
            <a:prstGeom prst="rect">
              <a:avLst/>
            </a:prstGeom>
            <a:noFill/>
            <a:ln>
              <a:noFill/>
            </a:ln>
          </p:spPr>
        </p:pic>
        <p:sp>
          <p:nvSpPr>
            <p:cNvPr id="75" name="Google Shape;75;p14"/>
            <p:cNvSpPr txBox="1"/>
            <p:nvPr/>
          </p:nvSpPr>
          <p:spPr>
            <a:xfrm>
              <a:off x="5679288" y="4302200"/>
              <a:ext cx="31617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Thermal Conductivity of Common Analytes (mW/(m*K))</a:t>
              </a:r>
              <a:endParaRPr sz="1200">
                <a:latin typeface="Proxima Nova"/>
                <a:ea typeface="Proxima Nova"/>
                <a:cs typeface="Proxima Nova"/>
                <a:sym typeface="Proxima Nova"/>
              </a:endParaRPr>
            </a:p>
          </p:txBody>
        </p:sp>
      </p:grpSp>
      <p:pic>
        <p:nvPicPr>
          <p:cNvPr id="76" name="Google Shape;76;p14"/>
          <p:cNvPicPr preferRelativeResize="0"/>
          <p:nvPr/>
        </p:nvPicPr>
        <p:blipFill>
          <a:blip r:embed="rId4">
            <a:alphaModFix/>
          </a:blip>
          <a:stretch>
            <a:fillRect/>
          </a:stretch>
        </p:blipFill>
        <p:spPr>
          <a:xfrm>
            <a:off x="6401350" y="1051425"/>
            <a:ext cx="2278275" cy="1617100"/>
          </a:xfrm>
          <a:prstGeom prst="rect">
            <a:avLst/>
          </a:prstGeom>
          <a:noFill/>
          <a:ln>
            <a:noFill/>
          </a:ln>
        </p:spPr>
      </p:pic>
      <p:sp>
        <p:nvSpPr>
          <p:cNvPr id="77" name="Google Shape;77;p14"/>
          <p:cNvSpPr/>
          <p:nvPr/>
        </p:nvSpPr>
        <p:spPr>
          <a:xfrm>
            <a:off x="6608025" y="1499900"/>
            <a:ext cx="332400" cy="21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6498225" y="1404400"/>
            <a:ext cx="5520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Proxima Nova"/>
                <a:ea typeface="Proxima Nova"/>
                <a:cs typeface="Proxima Nova"/>
                <a:sym typeface="Proxima Nova"/>
              </a:rPr>
              <a:t>Heated Resistive Coil</a:t>
            </a:r>
            <a:endParaRPr sz="600">
              <a:latin typeface="Proxima Nova"/>
              <a:ea typeface="Proxima Nova"/>
              <a:cs typeface="Proxima Nova"/>
              <a:sym typeface="Proxima Nova"/>
            </a:endParaRPr>
          </a:p>
        </p:txBody>
      </p:sp>
      <p:sp>
        <p:nvSpPr>
          <p:cNvPr id="79" name="Google Shape;79;p14"/>
          <p:cNvSpPr/>
          <p:nvPr/>
        </p:nvSpPr>
        <p:spPr>
          <a:xfrm>
            <a:off x="6374550" y="2504550"/>
            <a:ext cx="233400" cy="11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a:off x="5495325" y="4844675"/>
            <a:ext cx="33009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http://www.gaschromatograf.de/documentation_eng.html</a:t>
            </a:r>
            <a:endParaRPr sz="10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6932002" y="2889723"/>
            <a:ext cx="2239250" cy="1724228"/>
          </a:xfrm>
          <a:prstGeom prst="rect">
            <a:avLst/>
          </a:prstGeom>
          <a:noFill/>
          <a:ln>
            <a:noFill/>
          </a:ln>
        </p:spPr>
      </p:pic>
      <p:sp>
        <p:nvSpPr>
          <p:cNvPr id="86" name="Google Shape;86;p15"/>
          <p:cNvSpPr txBox="1"/>
          <p:nvPr>
            <p:ph type="title"/>
          </p:nvPr>
        </p:nvSpPr>
        <p:spPr>
          <a:xfrm>
            <a:off x="1028700" y="445025"/>
            <a:ext cx="649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Detector and Carrier Gas Selections </a:t>
            </a:r>
            <a:endParaRPr/>
          </a:p>
        </p:txBody>
      </p:sp>
      <p:sp>
        <p:nvSpPr>
          <p:cNvPr id="87" name="Google Shape;87;p15"/>
          <p:cNvSpPr txBox="1"/>
          <p:nvPr>
            <p:ph idx="1" type="body"/>
          </p:nvPr>
        </p:nvSpPr>
        <p:spPr>
          <a:xfrm>
            <a:off x="1028700" y="1126925"/>
            <a:ext cx="3254400" cy="1653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2400"/>
              <a:t>1N4148 Diode</a:t>
            </a:r>
            <a:endParaRPr sz="2400"/>
          </a:p>
          <a:p>
            <a:pPr indent="-304800" lvl="0" marL="457200" rtl="0" algn="l">
              <a:spcBef>
                <a:spcPts val="0"/>
              </a:spcBef>
              <a:spcAft>
                <a:spcPts val="0"/>
              </a:spcAft>
              <a:buSzPts val="1200"/>
              <a:buChar char="●"/>
            </a:pPr>
            <a:r>
              <a:rPr lang="en" sz="2400">
                <a:solidFill>
                  <a:schemeClr val="accent1"/>
                </a:solidFill>
              </a:rPr>
              <a:t>Dried air (32 @ 125C)</a:t>
            </a:r>
            <a:endParaRPr sz="2400"/>
          </a:p>
        </p:txBody>
      </p:sp>
      <p:sp>
        <p:nvSpPr>
          <p:cNvPr id="88" name="Google Shape;88;p15"/>
          <p:cNvSpPr txBox="1"/>
          <p:nvPr/>
        </p:nvSpPr>
        <p:spPr>
          <a:xfrm>
            <a:off x="793250" y="4570650"/>
            <a:ext cx="835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AutoNum type="arabicParenBoth"/>
            </a:pPr>
            <a:r>
              <a:rPr lang="en" sz="800" u="sng">
                <a:solidFill>
                  <a:schemeClr val="hlink"/>
                </a:solidFill>
                <a:latin typeface="Proxima Nova"/>
                <a:ea typeface="Proxima Nova"/>
                <a:cs typeface="Proxima Nova"/>
                <a:sym typeface="Proxima Nova"/>
                <a:hlinkClick r:id="rId4"/>
              </a:rPr>
              <a:t>https://www.digikey.com/product-detail/en/on-semiconductor/1N4148TR/1N4148FSCT-ND/9356376</a:t>
            </a:r>
            <a:endParaRPr sz="800">
              <a:latin typeface="Proxima Nova"/>
              <a:ea typeface="Proxima Nova"/>
              <a:cs typeface="Proxima Nova"/>
              <a:sym typeface="Proxima Nova"/>
            </a:endParaRPr>
          </a:p>
          <a:p>
            <a:pPr indent="-279400" lvl="0" marL="457200" rtl="0" algn="l">
              <a:spcBef>
                <a:spcPts val="0"/>
              </a:spcBef>
              <a:spcAft>
                <a:spcPts val="0"/>
              </a:spcAft>
              <a:buSzPts val="800"/>
              <a:buFont typeface="Proxima Nova"/>
              <a:buAutoNum type="arabicParenBoth"/>
            </a:pPr>
            <a:r>
              <a:rPr lang="en" sz="800" u="sng">
                <a:solidFill>
                  <a:schemeClr val="hlink"/>
                </a:solidFill>
                <a:latin typeface="Proxima Nova"/>
                <a:ea typeface="Proxima Nova"/>
                <a:cs typeface="Proxima Nova"/>
                <a:sym typeface="Proxima Nova"/>
                <a:hlinkClick r:id="rId5"/>
              </a:rPr>
              <a:t>http://www.robot-italy.com/media/catalog/product/cache/4/image/d43192dcd82ea942982b4b1d2a6e2479/w/i/window.jpeg</a:t>
            </a:r>
            <a:r>
              <a:rPr lang="en" sz="800">
                <a:latin typeface="Proxima Nova"/>
                <a:ea typeface="Proxima Nova"/>
                <a:cs typeface="Proxima Nova"/>
                <a:sym typeface="Proxima Nova"/>
              </a:rPr>
              <a:t> </a:t>
            </a:r>
            <a:endParaRPr sz="800">
              <a:latin typeface="Proxima Nova"/>
              <a:ea typeface="Proxima Nova"/>
              <a:cs typeface="Proxima Nova"/>
              <a:sym typeface="Proxima Nova"/>
            </a:endParaRPr>
          </a:p>
        </p:txBody>
      </p:sp>
      <p:grpSp>
        <p:nvGrpSpPr>
          <p:cNvPr id="89" name="Google Shape;89;p15"/>
          <p:cNvGrpSpPr/>
          <p:nvPr/>
        </p:nvGrpSpPr>
        <p:grpSpPr>
          <a:xfrm>
            <a:off x="5977477" y="1126925"/>
            <a:ext cx="1823055" cy="1641838"/>
            <a:chOff x="6439437" y="132037"/>
            <a:chExt cx="2292862" cy="2521638"/>
          </a:xfrm>
        </p:grpSpPr>
        <p:pic>
          <p:nvPicPr>
            <p:cNvPr id="90" name="Google Shape;90;p15"/>
            <p:cNvPicPr preferRelativeResize="0"/>
            <p:nvPr/>
          </p:nvPicPr>
          <p:blipFill>
            <a:blip r:embed="rId6">
              <a:alphaModFix/>
            </a:blip>
            <a:stretch>
              <a:fillRect/>
            </a:stretch>
          </p:blipFill>
          <p:spPr>
            <a:xfrm>
              <a:off x="6439437" y="132037"/>
              <a:ext cx="2292862" cy="2292862"/>
            </a:xfrm>
            <a:prstGeom prst="rect">
              <a:avLst/>
            </a:prstGeom>
            <a:noFill/>
            <a:ln>
              <a:noFill/>
            </a:ln>
          </p:spPr>
        </p:pic>
        <p:sp>
          <p:nvSpPr>
            <p:cNvPr id="91" name="Google Shape;91;p15"/>
            <p:cNvSpPr txBox="1"/>
            <p:nvPr/>
          </p:nvSpPr>
          <p:spPr>
            <a:xfrm>
              <a:off x="7441200" y="2277775"/>
              <a:ext cx="442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grpSp>
      <p:sp>
        <p:nvSpPr>
          <p:cNvPr id="92" name="Google Shape;92;p15"/>
          <p:cNvSpPr txBox="1"/>
          <p:nvPr>
            <p:ph type="title"/>
          </p:nvPr>
        </p:nvSpPr>
        <p:spPr>
          <a:xfrm>
            <a:off x="1028700" y="2502425"/>
            <a:ext cx="480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Configuration Selection</a:t>
            </a:r>
            <a:endParaRPr/>
          </a:p>
        </p:txBody>
      </p:sp>
      <p:sp>
        <p:nvSpPr>
          <p:cNvPr id="93" name="Google Shape;93;p15"/>
          <p:cNvSpPr txBox="1"/>
          <p:nvPr>
            <p:ph idx="1" type="body"/>
          </p:nvPr>
        </p:nvSpPr>
        <p:spPr>
          <a:xfrm>
            <a:off x="1028700" y="3031925"/>
            <a:ext cx="5346600" cy="1641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2400"/>
              <a:t>Single-ended ADS1115</a:t>
            </a:r>
            <a:endParaRPr sz="2400"/>
          </a:p>
          <a:p>
            <a:pPr indent="-381000" lvl="1" marL="914400" rtl="0" algn="l">
              <a:spcBef>
                <a:spcPts val="0"/>
              </a:spcBef>
              <a:spcAft>
                <a:spcPts val="0"/>
              </a:spcAft>
              <a:buClr>
                <a:schemeClr val="accent1"/>
              </a:buClr>
              <a:buSzPts val="2400"/>
              <a:buChar char="○"/>
            </a:pPr>
            <a:r>
              <a:rPr lang="en" sz="1600">
                <a:solidFill>
                  <a:schemeClr val="accent1"/>
                </a:solidFill>
              </a:rPr>
              <a:t>16-bit precision analog voltage measurement</a:t>
            </a:r>
            <a:endParaRPr sz="1600">
              <a:solidFill>
                <a:schemeClr val="accent1"/>
              </a:solidFill>
            </a:endParaRPr>
          </a:p>
          <a:p>
            <a:pPr indent="-330200" lvl="1" marL="914400" rtl="0" algn="l">
              <a:spcBef>
                <a:spcPts val="0"/>
              </a:spcBef>
              <a:spcAft>
                <a:spcPts val="0"/>
              </a:spcAft>
              <a:buClr>
                <a:schemeClr val="accent1"/>
              </a:buClr>
              <a:buSzPts val="1600"/>
              <a:buChar char="○"/>
            </a:pPr>
            <a:r>
              <a:rPr lang="en" sz="1600">
                <a:solidFill>
                  <a:schemeClr val="accent1"/>
                </a:solidFill>
              </a:rPr>
              <a:t>I</a:t>
            </a:r>
            <a:r>
              <a:rPr baseline="30000" lang="en" sz="1600">
                <a:solidFill>
                  <a:schemeClr val="accent1"/>
                </a:solidFill>
              </a:rPr>
              <a:t>2</a:t>
            </a:r>
            <a:r>
              <a:rPr lang="en" sz="1600">
                <a:solidFill>
                  <a:schemeClr val="accent1"/>
                </a:solidFill>
              </a:rPr>
              <a:t>C Communication</a:t>
            </a:r>
            <a:endParaRPr sz="1600">
              <a:solidFill>
                <a:schemeClr val="accent1"/>
              </a:solidFill>
            </a:endParaRPr>
          </a:p>
          <a:p>
            <a:pPr indent="-330200" lvl="1" marL="914400" rtl="0" algn="l">
              <a:spcBef>
                <a:spcPts val="0"/>
              </a:spcBef>
              <a:spcAft>
                <a:spcPts val="0"/>
              </a:spcAft>
              <a:buClr>
                <a:schemeClr val="accent1"/>
              </a:buClr>
              <a:buSzPts val="1600"/>
              <a:buChar char="○"/>
            </a:pPr>
            <a:r>
              <a:rPr lang="en" sz="1600">
                <a:solidFill>
                  <a:schemeClr val="accent1"/>
                </a:solidFill>
              </a:rPr>
              <a:t>Raspberry Pi Library</a:t>
            </a:r>
            <a:endParaRPr sz="2400"/>
          </a:p>
        </p:txBody>
      </p:sp>
      <p:sp>
        <p:nvSpPr>
          <p:cNvPr id="94" name="Google Shape;94;p15"/>
          <p:cNvSpPr txBox="1"/>
          <p:nvPr/>
        </p:nvSpPr>
        <p:spPr>
          <a:xfrm>
            <a:off x="7875824" y="4482025"/>
            <a:ext cx="4578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(2) </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8" name="Shape 98"/>
        <p:cNvGrpSpPr/>
        <p:nvPr/>
      </p:nvGrpSpPr>
      <p:grpSpPr>
        <a:xfrm>
          <a:off x="0" y="0"/>
          <a:ext cx="0" cy="0"/>
          <a:chOff x="0" y="0"/>
          <a:chExt cx="0" cy="0"/>
        </a:xfrm>
      </p:grpSpPr>
      <p:sp>
        <p:nvSpPr>
          <p:cNvPr id="99" name="Google Shape;99;p16"/>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a:t>
            </a:r>
            <a:r>
              <a:rPr lang="en"/>
              <a:t>Colorimetric Array Detector</a:t>
            </a:r>
            <a:endParaRPr/>
          </a:p>
        </p:txBody>
      </p:sp>
      <p:pic>
        <p:nvPicPr>
          <p:cNvPr id="100" name="Google Shape;100;p16"/>
          <p:cNvPicPr preferRelativeResize="0"/>
          <p:nvPr/>
        </p:nvPicPr>
        <p:blipFill>
          <a:blip r:embed="rId3">
            <a:alphaModFix/>
          </a:blip>
          <a:stretch>
            <a:fillRect/>
          </a:stretch>
        </p:blipFill>
        <p:spPr>
          <a:xfrm>
            <a:off x="5592175" y="1093925"/>
            <a:ext cx="3551815" cy="4049575"/>
          </a:xfrm>
          <a:prstGeom prst="rect">
            <a:avLst/>
          </a:prstGeom>
          <a:noFill/>
          <a:ln>
            <a:noFill/>
          </a:ln>
        </p:spPr>
      </p:pic>
      <p:pic>
        <p:nvPicPr>
          <p:cNvPr id="101" name="Google Shape;101;p16"/>
          <p:cNvPicPr preferRelativeResize="0"/>
          <p:nvPr/>
        </p:nvPicPr>
        <p:blipFill>
          <a:blip r:embed="rId4">
            <a:alphaModFix/>
          </a:blip>
          <a:stretch>
            <a:fillRect/>
          </a:stretch>
        </p:blipFill>
        <p:spPr>
          <a:xfrm>
            <a:off x="827250" y="1093925"/>
            <a:ext cx="4764918" cy="1630224"/>
          </a:xfrm>
          <a:prstGeom prst="rect">
            <a:avLst/>
          </a:prstGeom>
          <a:noFill/>
          <a:ln>
            <a:noFill/>
          </a:ln>
        </p:spPr>
      </p:pic>
      <p:sp>
        <p:nvSpPr>
          <p:cNvPr id="102" name="Google Shape;102;p16"/>
          <p:cNvSpPr txBox="1"/>
          <p:nvPr/>
        </p:nvSpPr>
        <p:spPr>
          <a:xfrm>
            <a:off x="882650" y="2880625"/>
            <a:ext cx="2327100" cy="11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Deoxyhemoglobin</a:t>
            </a:r>
            <a:endParaRPr sz="16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a:latin typeface="Proxima Nova"/>
                <a:ea typeface="Proxima Nova"/>
                <a:cs typeface="Proxima Nova"/>
                <a:sym typeface="Proxima Nova"/>
              </a:rPr>
              <a:t>Dark red</a:t>
            </a:r>
            <a:endParaRPr>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a:latin typeface="Proxima Nova"/>
                <a:ea typeface="Proxima Nova"/>
                <a:cs typeface="Proxima Nova"/>
                <a:sym typeface="Proxima Nova"/>
              </a:rPr>
              <a:t>Fe</a:t>
            </a:r>
            <a:r>
              <a:rPr baseline="30000" lang="en">
                <a:latin typeface="Proxima Nova"/>
                <a:ea typeface="Proxima Nova"/>
                <a:cs typeface="Proxima Nova"/>
                <a:sym typeface="Proxima Nova"/>
              </a:rPr>
              <a:t>2+</a:t>
            </a:r>
            <a:r>
              <a:rPr lang="en">
                <a:latin typeface="Proxima Nova"/>
                <a:ea typeface="Proxima Nova"/>
                <a:cs typeface="Proxima Nova"/>
                <a:sym typeface="Proxima Nova"/>
              </a:rPr>
              <a:t> oxidation state</a:t>
            </a:r>
            <a:endParaRPr>
              <a:latin typeface="Proxima Nova"/>
              <a:ea typeface="Proxima Nova"/>
              <a:cs typeface="Proxima Nova"/>
              <a:sym typeface="Proxima Nova"/>
            </a:endParaRPr>
          </a:p>
        </p:txBody>
      </p:sp>
      <p:sp>
        <p:nvSpPr>
          <p:cNvPr id="103" name="Google Shape;103;p16"/>
          <p:cNvSpPr txBox="1"/>
          <p:nvPr/>
        </p:nvSpPr>
        <p:spPr>
          <a:xfrm>
            <a:off x="3408450" y="2880625"/>
            <a:ext cx="2327100" cy="11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Oxyhemoglobin</a:t>
            </a:r>
            <a:endParaRPr sz="1600">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a:latin typeface="Proxima Nova"/>
                <a:ea typeface="Proxima Nova"/>
                <a:cs typeface="Proxima Nova"/>
                <a:sym typeface="Proxima Nova"/>
              </a:rPr>
              <a:t>Bright red</a:t>
            </a:r>
            <a:endParaRPr>
              <a:latin typeface="Proxima Nova"/>
              <a:ea typeface="Proxima Nova"/>
              <a:cs typeface="Proxima Nova"/>
              <a:sym typeface="Proxima Nova"/>
            </a:endParaRPr>
          </a:p>
          <a:p>
            <a:pPr indent="-304800" lvl="0" marL="457200" rtl="0" algn="l">
              <a:spcBef>
                <a:spcPts val="0"/>
              </a:spcBef>
              <a:spcAft>
                <a:spcPts val="0"/>
              </a:spcAft>
              <a:buSzPts val="1200"/>
              <a:buFont typeface="Proxima Nova"/>
              <a:buChar char="●"/>
            </a:pPr>
            <a:r>
              <a:rPr lang="en">
                <a:solidFill>
                  <a:schemeClr val="accent1"/>
                </a:solidFill>
                <a:latin typeface="Proxima Nova"/>
                <a:ea typeface="Proxima Nova"/>
                <a:cs typeface="Proxima Nova"/>
                <a:sym typeface="Proxima Nova"/>
              </a:rPr>
              <a:t>Fe</a:t>
            </a:r>
            <a:r>
              <a:rPr baseline="30000" lang="en">
                <a:solidFill>
                  <a:schemeClr val="accent1"/>
                </a:solidFill>
                <a:latin typeface="Proxima Nova"/>
                <a:ea typeface="Proxima Nova"/>
                <a:cs typeface="Proxima Nova"/>
                <a:sym typeface="Proxima Nova"/>
              </a:rPr>
              <a:t>3+</a:t>
            </a:r>
            <a:r>
              <a:rPr lang="en">
                <a:solidFill>
                  <a:schemeClr val="accent1"/>
                </a:solidFill>
                <a:latin typeface="Proxima Nova"/>
                <a:ea typeface="Proxima Nova"/>
                <a:cs typeface="Proxima Nova"/>
                <a:sym typeface="Proxima Nova"/>
              </a:rPr>
              <a:t> oxidation state</a:t>
            </a:r>
            <a:endParaRPr>
              <a:solidFill>
                <a:schemeClr val="accent1"/>
              </a:solidFill>
              <a:latin typeface="Proxima Nova"/>
              <a:ea typeface="Proxima Nova"/>
              <a:cs typeface="Proxima Nova"/>
              <a:sym typeface="Proxima Nova"/>
            </a:endParaRPr>
          </a:p>
          <a:p>
            <a:pPr indent="-304800" lvl="0" marL="457200" rtl="0" algn="l">
              <a:spcBef>
                <a:spcPts val="0"/>
              </a:spcBef>
              <a:spcAft>
                <a:spcPts val="0"/>
              </a:spcAft>
              <a:buClr>
                <a:schemeClr val="accent1"/>
              </a:buClr>
              <a:buSzPts val="1200"/>
              <a:buFont typeface="Proxima Nova"/>
              <a:buChar char="●"/>
            </a:pPr>
            <a:r>
              <a:rPr lang="en">
                <a:solidFill>
                  <a:schemeClr val="accent1"/>
                </a:solidFill>
                <a:latin typeface="Proxima Nova"/>
                <a:ea typeface="Proxima Nova"/>
                <a:cs typeface="Proxima Nova"/>
                <a:sym typeface="Proxima Nova"/>
              </a:rPr>
              <a:t>Oxygen ligand</a:t>
            </a:r>
            <a:endParaRPr>
              <a:solidFill>
                <a:schemeClr val="accent1"/>
              </a:solidFill>
              <a:latin typeface="Proxima Nova"/>
              <a:ea typeface="Proxima Nova"/>
              <a:cs typeface="Proxima Nova"/>
              <a:sym typeface="Proxima Nova"/>
            </a:endParaRPr>
          </a:p>
        </p:txBody>
      </p:sp>
      <p:sp>
        <p:nvSpPr>
          <p:cNvPr id="104" name="Google Shape;104;p16"/>
          <p:cNvSpPr txBox="1"/>
          <p:nvPr/>
        </p:nvSpPr>
        <p:spPr>
          <a:xfrm>
            <a:off x="970963" y="4734275"/>
            <a:ext cx="44775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800">
                <a:solidFill>
                  <a:schemeClr val="accent1"/>
                </a:solidFill>
              </a:rPr>
              <a:t>K.  Rakow,  N.  &amp;  Suslick.   A  colorimetric  sensor  array  for  odour  visualization. Nature, 406:710–713, August 2000.</a:t>
            </a:r>
            <a:endParaRPr sz="800">
              <a:solidFill>
                <a:schemeClr val="accent1"/>
              </a:solidFill>
            </a:endParaRPr>
          </a:p>
          <a:p>
            <a:pPr indent="0" lvl="0" marL="0" rtl="0" algn="l">
              <a:spcBef>
                <a:spcPts val="0"/>
              </a:spcBef>
              <a:spcAft>
                <a:spcPts val="0"/>
              </a:spcAft>
              <a:buNone/>
            </a:pPr>
            <a:r>
              <a:t/>
            </a:r>
            <a:endParaRPr sz="8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Colorimetric Array Detector</a:t>
            </a:r>
            <a:endParaRPr/>
          </a:p>
        </p:txBody>
      </p:sp>
      <p:sp>
        <p:nvSpPr>
          <p:cNvPr id="110" name="Google Shape;110;p17"/>
          <p:cNvSpPr txBox="1"/>
          <p:nvPr>
            <p:ph idx="1" type="body"/>
          </p:nvPr>
        </p:nvSpPr>
        <p:spPr>
          <a:xfrm>
            <a:off x="1028700" y="923875"/>
            <a:ext cx="7803600" cy="102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Char char="●"/>
            </a:pPr>
            <a:r>
              <a:rPr b="1" lang="en">
                <a:solidFill>
                  <a:schemeClr val="accent1"/>
                </a:solidFill>
              </a:rPr>
              <a:t>Innovation</a:t>
            </a:r>
            <a:r>
              <a:rPr lang="en">
                <a:solidFill>
                  <a:schemeClr val="accent1"/>
                </a:solidFill>
              </a:rPr>
              <a:t>: Sulfonate the metalloporphyrin compounds so they can be dissolved in water.</a:t>
            </a:r>
            <a:endParaRPr>
              <a:solidFill>
                <a:schemeClr val="accent1"/>
              </a:solidFill>
            </a:endParaRPr>
          </a:p>
          <a:p>
            <a:pPr indent="-317500" lvl="1" marL="914400" rtl="0" algn="l">
              <a:spcBef>
                <a:spcPts val="0"/>
              </a:spcBef>
              <a:spcAft>
                <a:spcPts val="0"/>
              </a:spcAft>
              <a:buClr>
                <a:schemeClr val="accent1"/>
              </a:buClr>
              <a:buSzPts val="1400"/>
              <a:buChar char="○"/>
            </a:pPr>
            <a:r>
              <a:rPr lang="en">
                <a:solidFill>
                  <a:schemeClr val="accent1"/>
                </a:solidFill>
              </a:rPr>
              <a:t>Avoids </a:t>
            </a:r>
            <a:r>
              <a:rPr lang="en">
                <a:solidFill>
                  <a:schemeClr val="accent1"/>
                </a:solidFill>
              </a:rPr>
              <a:t>chloroform</a:t>
            </a:r>
            <a:r>
              <a:rPr lang="en">
                <a:solidFill>
                  <a:schemeClr val="accent1"/>
                </a:solidFill>
              </a:rPr>
              <a:t>, dimethyl sulphoxide (DMSO), and dichloromethane (DCM)</a:t>
            </a:r>
            <a:endParaRPr>
              <a:solidFill>
                <a:schemeClr val="accent1"/>
              </a:solidFill>
            </a:endParaRPr>
          </a:p>
        </p:txBody>
      </p:sp>
      <p:pic>
        <p:nvPicPr>
          <p:cNvPr id="111" name="Google Shape;111;p17"/>
          <p:cNvPicPr preferRelativeResize="0"/>
          <p:nvPr/>
        </p:nvPicPr>
        <p:blipFill>
          <a:blip r:embed="rId3">
            <a:alphaModFix/>
          </a:blip>
          <a:stretch>
            <a:fillRect/>
          </a:stretch>
        </p:blipFill>
        <p:spPr>
          <a:xfrm>
            <a:off x="6294900" y="2056750"/>
            <a:ext cx="2315500" cy="2315500"/>
          </a:xfrm>
          <a:prstGeom prst="rect">
            <a:avLst/>
          </a:prstGeom>
          <a:noFill/>
          <a:ln>
            <a:noFill/>
          </a:ln>
        </p:spPr>
      </p:pic>
      <p:sp>
        <p:nvSpPr>
          <p:cNvPr id="112" name="Google Shape;112;p17"/>
          <p:cNvSpPr txBox="1"/>
          <p:nvPr/>
        </p:nvSpPr>
        <p:spPr>
          <a:xfrm>
            <a:off x="6114575" y="4339350"/>
            <a:ext cx="29130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5,10,15,20-tetrakis(4-sulfonatophenyl)porphyrin</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(Source: ChemSpider)</a:t>
            </a:r>
            <a:endParaRPr sz="1000">
              <a:latin typeface="Proxima Nova"/>
              <a:ea typeface="Proxima Nova"/>
              <a:cs typeface="Proxima Nova"/>
              <a:sym typeface="Proxima Nova"/>
            </a:endParaRPr>
          </a:p>
        </p:txBody>
      </p:sp>
      <p:pic>
        <p:nvPicPr>
          <p:cNvPr id="113" name="Google Shape;113;p17"/>
          <p:cNvPicPr preferRelativeResize="0"/>
          <p:nvPr/>
        </p:nvPicPr>
        <p:blipFill>
          <a:blip r:embed="rId4">
            <a:alphaModFix/>
          </a:blip>
          <a:stretch>
            <a:fillRect/>
          </a:stretch>
        </p:blipFill>
        <p:spPr>
          <a:xfrm>
            <a:off x="4293192" y="1949275"/>
            <a:ext cx="1699126" cy="2946997"/>
          </a:xfrm>
          <a:prstGeom prst="rect">
            <a:avLst/>
          </a:prstGeom>
          <a:noFill/>
          <a:ln>
            <a:noFill/>
          </a:ln>
        </p:spPr>
      </p:pic>
      <p:pic>
        <p:nvPicPr>
          <p:cNvPr id="114" name="Google Shape;114;p17"/>
          <p:cNvPicPr preferRelativeResize="0"/>
          <p:nvPr/>
        </p:nvPicPr>
        <p:blipFill>
          <a:blip r:embed="rId5">
            <a:alphaModFix/>
          </a:blip>
          <a:stretch>
            <a:fillRect/>
          </a:stretch>
        </p:blipFill>
        <p:spPr>
          <a:xfrm>
            <a:off x="903325" y="2265025"/>
            <a:ext cx="3267605" cy="231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1028700" y="2164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the </a:t>
            </a:r>
            <a:r>
              <a:rPr lang="en"/>
              <a:t>Colorimetric Array Detector </a:t>
            </a:r>
            <a:endParaRPr/>
          </a:p>
        </p:txBody>
      </p:sp>
      <p:pic>
        <p:nvPicPr>
          <p:cNvPr id="120" name="Google Shape;120;p18"/>
          <p:cNvPicPr preferRelativeResize="0"/>
          <p:nvPr/>
        </p:nvPicPr>
        <p:blipFill>
          <a:blip r:embed="rId3">
            <a:alphaModFix/>
          </a:blip>
          <a:stretch>
            <a:fillRect/>
          </a:stretch>
        </p:blipFill>
        <p:spPr>
          <a:xfrm>
            <a:off x="5453750" y="1099100"/>
            <a:ext cx="3520075" cy="3146299"/>
          </a:xfrm>
          <a:prstGeom prst="rect">
            <a:avLst/>
          </a:prstGeom>
          <a:noFill/>
          <a:ln>
            <a:noFill/>
          </a:ln>
        </p:spPr>
      </p:pic>
      <p:pic>
        <p:nvPicPr>
          <p:cNvPr id="121" name="Google Shape;121;p18"/>
          <p:cNvPicPr preferRelativeResize="0"/>
          <p:nvPr/>
        </p:nvPicPr>
        <p:blipFill rotWithShape="1">
          <a:blip r:embed="rId4">
            <a:alphaModFix/>
          </a:blip>
          <a:srcRect b="12665" l="18427" r="0" t="7423"/>
          <a:stretch/>
        </p:blipFill>
        <p:spPr>
          <a:xfrm>
            <a:off x="1077675" y="1861125"/>
            <a:ext cx="4208581" cy="3091896"/>
          </a:xfrm>
          <a:prstGeom prst="rect">
            <a:avLst/>
          </a:prstGeom>
          <a:noFill/>
          <a:ln>
            <a:noFill/>
          </a:ln>
        </p:spPr>
      </p:pic>
      <p:pic>
        <p:nvPicPr>
          <p:cNvPr id="122" name="Google Shape;122;p18"/>
          <p:cNvPicPr preferRelativeResize="0"/>
          <p:nvPr/>
        </p:nvPicPr>
        <p:blipFill>
          <a:blip r:embed="rId5">
            <a:alphaModFix/>
          </a:blip>
          <a:stretch>
            <a:fillRect/>
          </a:stretch>
        </p:blipFill>
        <p:spPr>
          <a:xfrm>
            <a:off x="1077675" y="945700"/>
            <a:ext cx="4208571" cy="758848"/>
          </a:xfrm>
          <a:prstGeom prst="rect">
            <a:avLst/>
          </a:prstGeom>
          <a:noFill/>
          <a:ln>
            <a:noFill/>
          </a:ln>
        </p:spPr>
      </p:pic>
      <p:sp>
        <p:nvSpPr>
          <p:cNvPr id="123" name="Google Shape;123;p18"/>
          <p:cNvSpPr txBox="1"/>
          <p:nvPr/>
        </p:nvSpPr>
        <p:spPr>
          <a:xfrm>
            <a:off x="5505925" y="4395500"/>
            <a:ext cx="3431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Unfortunately, this work can not be continued without lab access.</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and Components</a:t>
            </a:r>
            <a:endParaRPr/>
          </a:p>
        </p:txBody>
      </p:sp>
      <p:pic>
        <p:nvPicPr>
          <p:cNvPr id="129" name="Google Shape;129;p19"/>
          <p:cNvPicPr preferRelativeResize="0"/>
          <p:nvPr/>
        </p:nvPicPr>
        <p:blipFill>
          <a:blip r:embed="rId3">
            <a:alphaModFix/>
          </a:blip>
          <a:stretch>
            <a:fillRect/>
          </a:stretch>
        </p:blipFill>
        <p:spPr>
          <a:xfrm>
            <a:off x="1028700" y="1270225"/>
            <a:ext cx="8001675" cy="3588225"/>
          </a:xfrm>
          <a:prstGeom prst="rect">
            <a:avLst/>
          </a:prstGeom>
          <a:noFill/>
          <a:ln>
            <a:noFill/>
          </a:ln>
        </p:spPr>
      </p:pic>
      <p:sp>
        <p:nvSpPr>
          <p:cNvPr id="130" name="Google Shape;130;p19"/>
          <p:cNvSpPr/>
          <p:nvPr/>
        </p:nvSpPr>
        <p:spPr>
          <a:xfrm>
            <a:off x="4443075" y="2437775"/>
            <a:ext cx="2617800" cy="207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1028700" y="445025"/>
            <a:ext cx="780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Prototype</a:t>
            </a:r>
            <a:endParaRPr/>
          </a:p>
        </p:txBody>
      </p:sp>
      <p:pic>
        <p:nvPicPr>
          <p:cNvPr id="136" name="Google Shape;136;p20"/>
          <p:cNvPicPr preferRelativeResize="0"/>
          <p:nvPr/>
        </p:nvPicPr>
        <p:blipFill rotWithShape="1">
          <a:blip r:embed="rId3">
            <a:alphaModFix/>
          </a:blip>
          <a:srcRect b="0" l="18142" r="17906" t="40599"/>
          <a:stretch/>
        </p:blipFill>
        <p:spPr>
          <a:xfrm>
            <a:off x="1977636" y="1079425"/>
            <a:ext cx="5833992" cy="406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MU Custom">
  <a:themeElements>
    <a:clrScheme name="Gameday">
      <a:dk1>
        <a:srgbClr val="FF0000"/>
      </a:dk1>
      <a:lt1>
        <a:srgbClr val="FFFFFF"/>
      </a:lt1>
      <a:dk2>
        <a:srgbClr val="6D9EEB"/>
      </a:dk2>
      <a:lt2>
        <a:srgbClr val="999999"/>
      </a:lt2>
      <a:accent1>
        <a:srgbClr val="000000"/>
      </a:accent1>
      <a:accent2>
        <a:srgbClr val="56707E"/>
      </a:accent2>
      <a:accent3>
        <a:srgbClr val="FF5722"/>
      </a:accent3>
      <a:accent4>
        <a:srgbClr val="D84315"/>
      </a:accent4>
      <a:accent5>
        <a:srgbClr val="16308F"/>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